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828" r:id="rId2"/>
    <p:sldId id="827" r:id="rId3"/>
    <p:sldId id="826" r:id="rId4"/>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rao@gifuchikusan.jp" initials="" lastIdx="2" clrIdx="0">
    <p:extLst>
      <p:ext uri="{19B8F6BF-5375-455C-9EA6-DF929625EA0E}">
        <p15:presenceInfo xmlns:p15="http://schemas.microsoft.com/office/powerpoint/2012/main" userId="81b6b8de5ce7f14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F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985" autoAdjust="0"/>
    <p:restoredTop sz="92989" autoAdjust="0"/>
  </p:normalViewPr>
  <p:slideViewPr>
    <p:cSldViewPr snapToGrid="0" showGuides="1">
      <p:cViewPr varScale="1">
        <p:scale>
          <a:sx n="76" d="100"/>
          <a:sy n="76" d="100"/>
        </p:scale>
        <p:origin x="394" y="67"/>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snapToGrid="0" showGuides="1">
      <p:cViewPr>
        <p:scale>
          <a:sx n="100" d="100"/>
          <a:sy n="100" d="100"/>
        </p:scale>
        <p:origin x="2438" y="-257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0" cy="495029"/>
          </a:xfrm>
          <a:prstGeom prst="rect">
            <a:avLst/>
          </a:prstGeom>
        </p:spPr>
        <p:txBody>
          <a:bodyPr vert="horz" lIns="94858" tIns="47429" rIns="94858" bIns="4742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0" cy="495029"/>
          </a:xfrm>
          <a:prstGeom prst="rect">
            <a:avLst/>
          </a:prstGeom>
        </p:spPr>
        <p:txBody>
          <a:bodyPr vert="horz" lIns="94858" tIns="47429" rIns="94858" bIns="47429" rtlCol="0"/>
          <a:lstStyle>
            <a:lvl1pPr algn="r">
              <a:defRPr sz="1200"/>
            </a:lvl1pPr>
          </a:lstStyle>
          <a:p>
            <a:fld id="{25E9BF7C-8CDF-4516-8486-54C79BA57F36}" type="datetimeFigureOut">
              <a:rPr kumimoji="1" lang="ja-JP" altLang="en-US" smtClean="0"/>
              <a:t>2025/12/23</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4858" tIns="47429" rIns="94858" bIns="47429"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4858" tIns="47429" rIns="94858" bIns="474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0" cy="495028"/>
          </a:xfrm>
          <a:prstGeom prst="rect">
            <a:avLst/>
          </a:prstGeom>
        </p:spPr>
        <p:txBody>
          <a:bodyPr vert="horz" lIns="94858" tIns="47429" rIns="94858" bIns="474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0" cy="495028"/>
          </a:xfrm>
          <a:prstGeom prst="rect">
            <a:avLst/>
          </a:prstGeom>
        </p:spPr>
        <p:txBody>
          <a:bodyPr vert="horz" lIns="94858" tIns="47429" rIns="94858" bIns="47429" rtlCol="0" anchor="b"/>
          <a:lstStyle>
            <a:lvl1pPr algn="r">
              <a:defRPr sz="1200"/>
            </a:lvl1pPr>
          </a:lstStyle>
          <a:p>
            <a:fld id="{B5682CBA-8FF2-47FE-B35B-88069A1BCF00}" type="slidenum">
              <a:rPr kumimoji="1" lang="ja-JP" altLang="en-US" smtClean="0"/>
              <a:t>‹#›</a:t>
            </a:fld>
            <a:endParaRPr kumimoji="1" lang="ja-JP" altLang="en-US"/>
          </a:p>
        </p:txBody>
      </p:sp>
    </p:spTree>
    <p:extLst>
      <p:ext uri="{BB962C8B-B14F-4D97-AF65-F5344CB8AC3E}">
        <p14:creationId xmlns:p14="http://schemas.microsoft.com/office/powerpoint/2010/main" val="25181129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5682CBA-8FF2-47FE-B35B-88069A1BCF00}" type="slidenum">
              <a:rPr kumimoji="1" lang="ja-JP" altLang="en-US" smtClean="0"/>
              <a:t>1</a:t>
            </a:fld>
            <a:endParaRPr kumimoji="1" lang="ja-JP" altLang="en-US"/>
          </a:p>
        </p:txBody>
      </p:sp>
    </p:spTree>
    <p:extLst>
      <p:ext uri="{BB962C8B-B14F-4D97-AF65-F5344CB8AC3E}">
        <p14:creationId xmlns:p14="http://schemas.microsoft.com/office/powerpoint/2010/main" val="1400764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2D066-D1E2-854F-3623-BF704EC6D8F0}"/>
            </a:ext>
          </a:extLst>
        </p:cNvPr>
        <p:cNvGrpSpPr/>
        <p:nvPr/>
      </p:nvGrpSpPr>
      <p:grpSpPr>
        <a:xfrm>
          <a:off x="0" y="0"/>
          <a:ext cx="0" cy="0"/>
          <a:chOff x="0" y="0"/>
          <a:chExt cx="0" cy="0"/>
        </a:xfrm>
      </p:grpSpPr>
      <p:sp>
        <p:nvSpPr>
          <p:cNvPr id="7170" name="スライド イメージ プレースホルダー 1">
            <a:extLst>
              <a:ext uri="{FF2B5EF4-FFF2-40B4-BE49-F238E27FC236}">
                <a16:creationId xmlns:a16="http://schemas.microsoft.com/office/drawing/2014/main" id="{27E09E96-48D0-142D-7470-6EC7B429A0BA}"/>
              </a:ext>
            </a:extLst>
          </p:cNvPr>
          <p:cNvSpPr>
            <a:spLocks noGrp="1" noRot="1" noChangeAspect="1" noChangeArrowheads="1" noTextEdit="1"/>
          </p:cNvSpPr>
          <p:nvPr>
            <p:ph type="sldImg"/>
          </p:nvPr>
        </p:nvSpPr>
        <p:spPr>
          <a:ln/>
        </p:spPr>
      </p:sp>
      <p:sp>
        <p:nvSpPr>
          <p:cNvPr id="7171" name="ノート プレースホルダー 2">
            <a:extLst>
              <a:ext uri="{FF2B5EF4-FFF2-40B4-BE49-F238E27FC236}">
                <a16:creationId xmlns:a16="http://schemas.microsoft.com/office/drawing/2014/main" id="{AA4E4630-4254-EDF2-492D-74812D78A92B}"/>
              </a:ext>
            </a:extLst>
          </p:cNvPr>
          <p:cNvSpPr>
            <a:spLocks noGrp="1" noChangeArrowheads="1"/>
          </p:cNvSpPr>
          <p:nvPr>
            <p:ph type="body" idx="1"/>
          </p:nvPr>
        </p:nvSpPr>
        <p:spPr>
          <a:xfrm>
            <a:off x="635475" y="4662757"/>
            <a:ext cx="6100287" cy="512894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a:latin typeface="Arial" panose="020B0604020202020204" pitchFamily="34" charset="0"/>
              </a:rPr>
              <a:t>子牛の第</a:t>
            </a:r>
            <a:r>
              <a:rPr lang="en-US" altLang="ja-JP" dirty="0">
                <a:latin typeface="Arial" panose="020B0604020202020204" pitchFamily="34" charset="0"/>
              </a:rPr>
              <a:t>4</a:t>
            </a:r>
            <a:r>
              <a:rPr lang="ja-JP" altLang="en-US" dirty="0">
                <a:latin typeface="Arial" panose="020B0604020202020204" pitchFamily="34" charset="0"/>
              </a:rPr>
              <a:t>胃は生後</a:t>
            </a:r>
            <a:r>
              <a:rPr lang="en-US" altLang="ja-JP" dirty="0">
                <a:latin typeface="Arial" panose="020B0604020202020204" pitchFamily="34" charset="0"/>
              </a:rPr>
              <a:t>1</a:t>
            </a:r>
            <a:r>
              <a:rPr lang="ja-JP" altLang="en-US" dirty="0">
                <a:latin typeface="Arial" panose="020B0604020202020204" pitchFamily="34" charset="0"/>
              </a:rPr>
              <a:t>ヶ月頃大きく発達し、骨格は生後</a:t>
            </a:r>
            <a:r>
              <a:rPr lang="en-US" altLang="ja-JP" dirty="0">
                <a:latin typeface="Arial" panose="020B0604020202020204" pitchFamily="34" charset="0"/>
              </a:rPr>
              <a:t>4</a:t>
            </a:r>
            <a:r>
              <a:rPr lang="ja-JP" altLang="en-US" dirty="0">
                <a:latin typeface="Arial" panose="020B0604020202020204" pitchFamily="34" charset="0"/>
              </a:rPr>
              <a:t>・</a:t>
            </a:r>
            <a:r>
              <a:rPr lang="en-US" altLang="ja-JP" dirty="0">
                <a:latin typeface="Arial" panose="020B0604020202020204" pitchFamily="34" charset="0"/>
              </a:rPr>
              <a:t>5</a:t>
            </a:r>
            <a:r>
              <a:rPr lang="ja-JP" altLang="en-US" dirty="0">
                <a:latin typeface="Arial" panose="020B0604020202020204" pitchFamily="34" charset="0"/>
              </a:rPr>
              <a:t>ヶ月頃大きく発達しますが、</a:t>
            </a:r>
            <a:r>
              <a:rPr lang="en-US" altLang="ja-JP" dirty="0">
                <a:latin typeface="Arial" panose="020B0604020202020204" pitchFamily="34" charset="0"/>
              </a:rPr>
              <a:t>3</a:t>
            </a:r>
            <a:r>
              <a:rPr lang="ja-JP" altLang="en-US" dirty="0">
                <a:latin typeface="Arial" panose="020B0604020202020204" pitchFamily="34" charset="0"/>
              </a:rPr>
              <a:t>カ月齢までに「スターター」を積極的に摂取させ「高発育体質」を獲得させることが重要です。獲得できなかった場合、</a:t>
            </a:r>
            <a:r>
              <a:rPr lang="en-US" altLang="ja-JP" dirty="0">
                <a:latin typeface="Arial" panose="020B0604020202020204" pitchFamily="34" charset="0"/>
              </a:rPr>
              <a:t>6</a:t>
            </a:r>
            <a:r>
              <a:rPr lang="ja-JP" altLang="en-US" dirty="0">
                <a:latin typeface="Arial" panose="020B0604020202020204" pitchFamily="34" charset="0"/>
              </a:rPr>
              <a:t>カ月齢以降に不用意に配合飼料を増量すると、それは増体には繋がらず肥育農家が敬遠する「腹腔内脂肪」や「筋間脂肪」を増やすことに成ってしまいます。</a:t>
            </a:r>
          </a:p>
          <a:p>
            <a:r>
              <a:rPr lang="ja-JP" altLang="en-US" dirty="0">
                <a:latin typeface="Arial" panose="020B0604020202020204" pitchFamily="34" charset="0"/>
              </a:rPr>
              <a:t>また皮下脂肪は</a:t>
            </a:r>
            <a:r>
              <a:rPr lang="en-US" altLang="ja-JP" dirty="0">
                <a:latin typeface="Arial" panose="020B0604020202020204" pitchFamily="34" charset="0"/>
              </a:rPr>
              <a:t>8</a:t>
            </a:r>
            <a:r>
              <a:rPr lang="ja-JP" altLang="en-US" dirty="0">
                <a:latin typeface="Arial" panose="020B0604020202020204" pitchFamily="34" charset="0"/>
              </a:rPr>
              <a:t>～</a:t>
            </a:r>
            <a:r>
              <a:rPr lang="en-US" altLang="ja-JP" dirty="0">
                <a:latin typeface="Arial" panose="020B0604020202020204" pitchFamily="34" charset="0"/>
              </a:rPr>
              <a:t>20</a:t>
            </a:r>
            <a:r>
              <a:rPr lang="ja-JP" altLang="en-US" dirty="0">
                <a:latin typeface="Arial" panose="020B0604020202020204" pitchFamily="34" charset="0"/>
              </a:rPr>
              <a:t>カ月齢で一定速度で増えていきますが、皮下脂肪付き過ぎを抑えられる可能性は</a:t>
            </a:r>
            <a:r>
              <a:rPr lang="en-US" altLang="ja-JP" dirty="0">
                <a:latin typeface="Arial" panose="020B0604020202020204" pitchFamily="34" charset="0"/>
              </a:rPr>
              <a:t>8</a:t>
            </a:r>
            <a:r>
              <a:rPr lang="ja-JP" altLang="en-US" dirty="0">
                <a:latin typeface="Arial" panose="020B0604020202020204" pitchFamily="34" charset="0"/>
              </a:rPr>
              <a:t>～</a:t>
            </a:r>
            <a:r>
              <a:rPr lang="en-US" altLang="ja-JP" dirty="0">
                <a:latin typeface="Arial" panose="020B0604020202020204" pitchFamily="34" charset="0"/>
              </a:rPr>
              <a:t>14</a:t>
            </a:r>
            <a:r>
              <a:rPr lang="ja-JP" altLang="en-US" dirty="0">
                <a:latin typeface="Arial" panose="020B0604020202020204" pitchFamily="34" charset="0"/>
              </a:rPr>
              <a:t>カ月齢（市場出荷の</a:t>
            </a:r>
            <a:r>
              <a:rPr lang="en-US" altLang="ja-JP" dirty="0">
                <a:latin typeface="Arial" panose="020B0604020202020204" pitchFamily="34" charset="0"/>
              </a:rPr>
              <a:t>1</a:t>
            </a:r>
            <a:r>
              <a:rPr lang="ja-JP" altLang="en-US" dirty="0">
                <a:latin typeface="Arial" panose="020B0604020202020204" pitchFamily="34" charset="0"/>
              </a:rPr>
              <a:t>～</a:t>
            </a:r>
            <a:r>
              <a:rPr lang="en-US" altLang="ja-JP" dirty="0">
                <a:latin typeface="Arial" panose="020B0604020202020204" pitchFamily="34" charset="0"/>
              </a:rPr>
              <a:t>2</a:t>
            </a:r>
            <a:r>
              <a:rPr lang="ja-JP" altLang="en-US" dirty="0">
                <a:latin typeface="Arial" panose="020B0604020202020204" pitchFamily="34" charset="0"/>
              </a:rPr>
              <a:t>カ月前から肥育前半にかけて）ではないかと言われており（</a:t>
            </a:r>
            <a:r>
              <a:rPr lang="en-US" altLang="ja-JP" dirty="0">
                <a:latin typeface="Arial" panose="020B0604020202020204" pitchFamily="34" charset="0"/>
              </a:rPr>
              <a:t>LIAJ 206</a:t>
            </a:r>
            <a:r>
              <a:rPr lang="ja-JP" altLang="en-US" dirty="0">
                <a:latin typeface="Arial" panose="020B0604020202020204" pitchFamily="34" charset="0"/>
              </a:rPr>
              <a:t>号）、このことからも出荷</a:t>
            </a:r>
            <a:r>
              <a:rPr lang="en-US" altLang="ja-JP" dirty="0">
                <a:latin typeface="Arial" panose="020B0604020202020204" pitchFamily="34" charset="0"/>
              </a:rPr>
              <a:t>2</a:t>
            </a:r>
            <a:r>
              <a:rPr lang="ja-JP" altLang="en-US" dirty="0">
                <a:latin typeface="Arial" panose="020B0604020202020204" pitchFamily="34" charset="0"/>
              </a:rPr>
              <a:t>カ月前からの配合飼料多給は避け</a:t>
            </a:r>
            <a:r>
              <a:rPr lang="en-US" altLang="ja-JP" dirty="0">
                <a:latin typeface="Arial" panose="020B0604020202020204" pitchFamily="34" charset="0"/>
              </a:rPr>
              <a:t>,</a:t>
            </a:r>
            <a:r>
              <a:rPr lang="ja-JP" altLang="en-US" dirty="0">
                <a:latin typeface="Arial" panose="020B0604020202020204" pitchFamily="34" charset="0"/>
              </a:rPr>
              <a:t>意識して粗飼料を食い込ませ腹づくりをするべきです。</a:t>
            </a:r>
          </a:p>
          <a:p>
            <a:r>
              <a:rPr lang="ja-JP" altLang="en-US" dirty="0">
                <a:latin typeface="Arial" panose="020B0604020202020204" pitchFamily="34" charset="0"/>
              </a:rPr>
              <a:t>さらに「サシの素」となる「脂肪前躯細胞」を筋肉内に増やすことが重要です。「脂肪前躯細胞」は「脂肪細胞」に分化しますが、これを抑制するのが「過剰なビタミン</a:t>
            </a:r>
            <a:r>
              <a:rPr lang="en-US" altLang="ja-JP" dirty="0">
                <a:latin typeface="Arial" panose="020B0604020202020204" pitchFamily="34" charset="0"/>
              </a:rPr>
              <a:t>A</a:t>
            </a:r>
            <a:r>
              <a:rPr lang="ja-JP" altLang="en-US" dirty="0">
                <a:latin typeface="Arial" panose="020B0604020202020204" pitchFamily="34" charset="0"/>
              </a:rPr>
              <a:t>」とされており、これが脂肪細胞への分化を妨げないよう実施されているのが「ビタミン</a:t>
            </a:r>
            <a:r>
              <a:rPr lang="en-US" altLang="ja-JP" dirty="0">
                <a:latin typeface="Arial" panose="020B0604020202020204" pitchFamily="34" charset="0"/>
              </a:rPr>
              <a:t>A</a:t>
            </a:r>
            <a:r>
              <a:rPr lang="ja-JP" altLang="en-US" dirty="0">
                <a:latin typeface="Arial" panose="020B0604020202020204" pitchFamily="34" charset="0"/>
              </a:rPr>
              <a:t>コントロール」です。</a:t>
            </a:r>
          </a:p>
          <a:p>
            <a:r>
              <a:rPr lang="ja-JP" altLang="en-US" dirty="0">
                <a:latin typeface="Arial" panose="020B0604020202020204" pitchFamily="34" charset="0"/>
              </a:rPr>
              <a:t>「ビタミン</a:t>
            </a:r>
            <a:r>
              <a:rPr lang="en-US" altLang="ja-JP" dirty="0">
                <a:latin typeface="Arial" panose="020B0604020202020204" pitchFamily="34" charset="0"/>
              </a:rPr>
              <a:t>A</a:t>
            </a:r>
            <a:r>
              <a:rPr lang="ja-JP" altLang="en-US" dirty="0">
                <a:latin typeface="Arial" panose="020B0604020202020204" pitchFamily="34" charset="0"/>
              </a:rPr>
              <a:t>コントロール」とは、肥育中期には極力新たなビタミン</a:t>
            </a:r>
            <a:r>
              <a:rPr lang="en-US" altLang="ja-JP" dirty="0">
                <a:latin typeface="Arial" panose="020B0604020202020204" pitchFamily="34" charset="0"/>
              </a:rPr>
              <a:t>A</a:t>
            </a:r>
            <a:r>
              <a:rPr lang="ja-JP" altLang="en-US" dirty="0">
                <a:latin typeface="Arial" panose="020B0604020202020204" pitchFamily="34" charset="0"/>
              </a:rPr>
              <a:t>給与は控え、既に体内に蓄積されているビタミン</a:t>
            </a:r>
            <a:r>
              <a:rPr lang="en-US" altLang="ja-JP" dirty="0">
                <a:latin typeface="Arial" panose="020B0604020202020204" pitchFamily="34" charset="0"/>
              </a:rPr>
              <a:t>A</a:t>
            </a:r>
            <a:r>
              <a:rPr lang="ja-JP" altLang="en-US" dirty="0">
                <a:latin typeface="Arial" panose="020B0604020202020204" pitchFamily="34" charset="0"/>
              </a:rPr>
              <a:t>を有効に使うため</a:t>
            </a:r>
            <a:r>
              <a:rPr lang="en-US" altLang="ja-JP" dirty="0">
                <a:latin typeface="Arial" panose="020B0604020202020204" pitchFamily="34" charset="0"/>
              </a:rPr>
              <a:t>RBP</a:t>
            </a:r>
            <a:r>
              <a:rPr lang="ja-JP" altLang="en-US" dirty="0">
                <a:latin typeface="Arial" panose="020B0604020202020204" pitchFamily="34" charset="0"/>
              </a:rPr>
              <a:t>に必要な亜鉛製剤や強肝剤の使用など、欠乏症状を回避するという高等テクニックです。</a:t>
            </a:r>
          </a:p>
          <a:p>
            <a:r>
              <a:rPr lang="ja-JP" altLang="en-US" dirty="0">
                <a:latin typeface="Arial" panose="020B0604020202020204" pitchFamily="34" charset="0"/>
              </a:rPr>
              <a:t>（肝臓に蓄えられたビタミン</a:t>
            </a:r>
            <a:r>
              <a:rPr lang="en-US" altLang="ja-JP" dirty="0">
                <a:latin typeface="Arial" panose="020B0604020202020204" pitchFamily="34" charset="0"/>
              </a:rPr>
              <a:t>A</a:t>
            </a:r>
            <a:r>
              <a:rPr lang="ja-JP" altLang="en-US" dirty="0">
                <a:latin typeface="Arial" panose="020B0604020202020204" pitchFamily="34" charset="0"/>
              </a:rPr>
              <a:t>は</a:t>
            </a:r>
            <a:r>
              <a:rPr lang="en-US" altLang="ja-JP" dirty="0">
                <a:latin typeface="Arial" panose="020B0604020202020204" pitchFamily="34" charset="0"/>
              </a:rPr>
              <a:t>RBP</a:t>
            </a:r>
            <a:r>
              <a:rPr lang="ja-JP" altLang="en-US" dirty="0">
                <a:latin typeface="Arial" panose="020B0604020202020204" pitchFamily="34" charset="0"/>
              </a:rPr>
              <a:t>（レチノール結合蛋白）により全身に運ばれる</a:t>
            </a:r>
            <a:r>
              <a:rPr lang="en-US" altLang="ja-JP" dirty="0">
                <a:latin typeface="Arial" panose="020B0604020202020204" pitchFamily="34" charset="0"/>
              </a:rPr>
              <a:t>)</a:t>
            </a:r>
          </a:p>
          <a:p>
            <a:r>
              <a:rPr lang="ja-JP" altLang="en-US" dirty="0">
                <a:latin typeface="Arial" panose="020B0604020202020204" pitchFamily="34" charset="0"/>
              </a:rPr>
              <a:t>肥育後期（仕上げ期）は状態により若干のビタミン</a:t>
            </a:r>
            <a:r>
              <a:rPr lang="en-US" altLang="ja-JP" dirty="0">
                <a:latin typeface="Arial" panose="020B0604020202020204" pitchFamily="34" charset="0"/>
              </a:rPr>
              <a:t>A</a:t>
            </a:r>
            <a:r>
              <a:rPr lang="ja-JP" altLang="en-US" dirty="0">
                <a:latin typeface="Arial" panose="020B0604020202020204" pitchFamily="34" charset="0"/>
              </a:rPr>
              <a:t>を補給しつつ、「サシ」に脂肪を蓄積させていきます。</a:t>
            </a:r>
            <a:endParaRPr lang="en-US" altLang="ja-JP" dirty="0">
              <a:latin typeface="Arial" panose="020B0604020202020204" pitchFamily="34" charset="0"/>
            </a:endParaRPr>
          </a:p>
          <a:p>
            <a:endParaRPr lang="ja-JP" altLang="en-US" dirty="0">
              <a:latin typeface="Arial" panose="020B0604020202020204" pitchFamily="34" charset="0"/>
            </a:endParaRPr>
          </a:p>
          <a:p>
            <a:r>
              <a:rPr lang="ja-JP" altLang="en-US" dirty="0">
                <a:latin typeface="Arial" panose="020B0604020202020204" pitchFamily="34" charset="0"/>
              </a:rPr>
              <a:t>「肥育前期」の「バイパス蛋白」給与について</a:t>
            </a:r>
          </a:p>
          <a:p>
            <a:r>
              <a:rPr lang="ja-JP" altLang="en-US" dirty="0">
                <a:latin typeface="Arial" panose="020B0604020202020204" pitchFamily="34" charset="0"/>
              </a:rPr>
              <a:t>「哺育期」はルーメンが未発達のため「バイパス蛋白」を給与しますが、「育成期」は「菌体蛋白」を有効利用するため「分解性蛋白」が重要となります。「肥育前期」にあえて「バイパス蛋白」を給与する目的は「蛋白多給によりロース心を太くするため」と、むやみに「分解性蛋白」を増やすと過剰に発生する「アンモニア」よる尿石症リスクの増大や無害な尿素に変換する肝臓への負担が増すことからこれを避けるためです。</a:t>
            </a:r>
            <a:endParaRPr lang="en-US" altLang="ja-JP" dirty="0">
              <a:latin typeface="Arial" panose="020B0604020202020204" pitchFamily="34" charset="0"/>
            </a:endParaRPr>
          </a:p>
        </p:txBody>
      </p:sp>
    </p:spTree>
    <p:extLst>
      <p:ext uri="{BB962C8B-B14F-4D97-AF65-F5344CB8AC3E}">
        <p14:creationId xmlns:p14="http://schemas.microsoft.com/office/powerpoint/2010/main" val="33555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スライド イメージ プレースホルダー 1">
            <a:extLst>
              <a:ext uri="{FF2B5EF4-FFF2-40B4-BE49-F238E27FC236}">
                <a16:creationId xmlns:a16="http://schemas.microsoft.com/office/drawing/2014/main" id="{B922C47E-6DD7-5747-ED04-BEA247E90DE0}"/>
              </a:ext>
            </a:extLst>
          </p:cNvPr>
          <p:cNvSpPr>
            <a:spLocks noGrp="1" noRot="1" noChangeAspect="1" noChangeArrowheads="1" noTextEdit="1"/>
          </p:cNvSpPr>
          <p:nvPr>
            <p:ph type="sldImg"/>
          </p:nvPr>
        </p:nvSpPr>
        <p:spPr>
          <a:ln/>
        </p:spPr>
      </p:sp>
      <p:sp>
        <p:nvSpPr>
          <p:cNvPr id="7172" name="スライド番号プレースホルダー 3">
            <a:extLst>
              <a:ext uri="{FF2B5EF4-FFF2-40B4-BE49-F238E27FC236}">
                <a16:creationId xmlns:a16="http://schemas.microsoft.com/office/drawing/2014/main" id="{24D70993-C363-9800-7A66-3BEF9731275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1400">
                <a:solidFill>
                  <a:schemeClr val="tx1"/>
                </a:solidFill>
                <a:latin typeface="Arial" panose="020B0604020202020204" pitchFamily="34" charset="0"/>
                <a:ea typeface="HG創英角ﾎﾟｯﾌﾟ体" panose="040B0A09000000000000" pitchFamily="49" charset="-128"/>
              </a:defRPr>
            </a:lvl1pPr>
            <a:lvl2pPr marL="770722" indent="-296431">
              <a:defRPr kumimoji="1" sz="1400">
                <a:solidFill>
                  <a:schemeClr val="tx1"/>
                </a:solidFill>
                <a:latin typeface="Arial" panose="020B0604020202020204" pitchFamily="34" charset="0"/>
                <a:ea typeface="HG創英角ﾎﾟｯﾌﾟ体" panose="040B0A09000000000000" pitchFamily="49" charset="-128"/>
              </a:defRPr>
            </a:lvl2pPr>
            <a:lvl3pPr marL="1185726" indent="-237146">
              <a:defRPr kumimoji="1" sz="1400">
                <a:solidFill>
                  <a:schemeClr val="tx1"/>
                </a:solidFill>
                <a:latin typeface="Arial" panose="020B0604020202020204" pitchFamily="34" charset="0"/>
                <a:ea typeface="HG創英角ﾎﾟｯﾌﾟ体" panose="040B0A09000000000000" pitchFamily="49" charset="-128"/>
              </a:defRPr>
            </a:lvl3pPr>
            <a:lvl4pPr marL="1660017" indent="-237146">
              <a:defRPr kumimoji="1" sz="1400">
                <a:solidFill>
                  <a:schemeClr val="tx1"/>
                </a:solidFill>
                <a:latin typeface="Arial" panose="020B0604020202020204" pitchFamily="34" charset="0"/>
                <a:ea typeface="HG創英角ﾎﾟｯﾌﾟ体" panose="040B0A09000000000000" pitchFamily="49" charset="-128"/>
              </a:defRPr>
            </a:lvl4pPr>
            <a:lvl5pPr marL="2134307" indent="-237146">
              <a:defRPr kumimoji="1" sz="1400">
                <a:solidFill>
                  <a:schemeClr val="tx1"/>
                </a:solidFill>
                <a:latin typeface="Arial" panose="020B0604020202020204" pitchFamily="34" charset="0"/>
                <a:ea typeface="HG創英角ﾎﾟｯﾌﾟ体" panose="040B0A09000000000000" pitchFamily="49" charset="-128"/>
              </a:defRPr>
            </a:lvl5pPr>
            <a:lvl6pPr marL="2608598" indent="-237146" eaLnBrk="0" fontAlgn="base" hangingPunct="0">
              <a:spcBef>
                <a:spcPct val="0"/>
              </a:spcBef>
              <a:spcAft>
                <a:spcPct val="0"/>
              </a:spcAft>
              <a:defRPr kumimoji="1" sz="1400">
                <a:solidFill>
                  <a:schemeClr val="tx1"/>
                </a:solidFill>
                <a:latin typeface="Arial" panose="020B0604020202020204" pitchFamily="34" charset="0"/>
                <a:ea typeface="HG創英角ﾎﾟｯﾌﾟ体" panose="040B0A09000000000000" pitchFamily="49" charset="-128"/>
              </a:defRPr>
            </a:lvl6pPr>
            <a:lvl7pPr marL="3082888" indent="-237146" eaLnBrk="0" fontAlgn="base" hangingPunct="0">
              <a:spcBef>
                <a:spcPct val="0"/>
              </a:spcBef>
              <a:spcAft>
                <a:spcPct val="0"/>
              </a:spcAft>
              <a:defRPr kumimoji="1" sz="1400">
                <a:solidFill>
                  <a:schemeClr val="tx1"/>
                </a:solidFill>
                <a:latin typeface="Arial" panose="020B0604020202020204" pitchFamily="34" charset="0"/>
                <a:ea typeface="HG創英角ﾎﾟｯﾌﾟ体" panose="040B0A09000000000000" pitchFamily="49" charset="-128"/>
              </a:defRPr>
            </a:lvl7pPr>
            <a:lvl8pPr marL="3557178" indent="-237146" eaLnBrk="0" fontAlgn="base" hangingPunct="0">
              <a:spcBef>
                <a:spcPct val="0"/>
              </a:spcBef>
              <a:spcAft>
                <a:spcPct val="0"/>
              </a:spcAft>
              <a:defRPr kumimoji="1" sz="1400">
                <a:solidFill>
                  <a:schemeClr val="tx1"/>
                </a:solidFill>
                <a:latin typeface="Arial" panose="020B0604020202020204" pitchFamily="34" charset="0"/>
                <a:ea typeface="HG創英角ﾎﾟｯﾌﾟ体" panose="040B0A09000000000000" pitchFamily="49" charset="-128"/>
              </a:defRPr>
            </a:lvl8pPr>
            <a:lvl9pPr marL="4031469" indent="-237146" eaLnBrk="0" fontAlgn="base" hangingPunct="0">
              <a:spcBef>
                <a:spcPct val="0"/>
              </a:spcBef>
              <a:spcAft>
                <a:spcPct val="0"/>
              </a:spcAft>
              <a:defRPr kumimoji="1" sz="1400">
                <a:solidFill>
                  <a:schemeClr val="tx1"/>
                </a:solidFill>
                <a:latin typeface="Arial" panose="020B0604020202020204" pitchFamily="34" charset="0"/>
                <a:ea typeface="HG創英角ﾎﾟｯﾌﾟ体" panose="040B0A09000000000000" pitchFamily="49" charset="-128"/>
              </a:defRPr>
            </a:lvl9pPr>
          </a:lstStyle>
          <a:p>
            <a:fld id="{77FC5160-AF12-4B83-B7DA-FC18F858D090}" type="slidenum">
              <a:rPr lang="en-US" altLang="ja-JP" sz="1200">
                <a:ea typeface="ＭＳ Ｐゴシック" panose="020B0600070205080204" pitchFamily="50" charset="-128"/>
              </a:rPr>
              <a:pPr/>
              <a:t>3</a:t>
            </a:fld>
            <a:endParaRPr lang="en-US" altLang="ja-JP" sz="1200">
              <a:ea typeface="ＭＳ Ｐゴシック" panose="020B0600070205080204" pitchFamily="50" charset="-128"/>
            </a:endParaRPr>
          </a:p>
        </p:txBody>
      </p:sp>
      <p:sp>
        <p:nvSpPr>
          <p:cNvPr id="2" name="ノート プレースホルダー 1">
            <a:extLst>
              <a:ext uri="{FF2B5EF4-FFF2-40B4-BE49-F238E27FC236}">
                <a16:creationId xmlns:a16="http://schemas.microsoft.com/office/drawing/2014/main" id="{C1455A0A-5E7C-BDD4-6E2A-151DADC22768}"/>
              </a:ext>
            </a:extLst>
          </p:cNvPr>
          <p:cNvSpPr>
            <a:spLocks noGrp="1"/>
          </p:cNvSpPr>
          <p:nvPr>
            <p:ph type="body" sz="quarter" idx="3"/>
          </p:nvPr>
        </p:nvSpPr>
        <p:spPr/>
        <p:txBody>
          <a:bodyPr/>
          <a:lstStyle/>
          <a:p>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0E65F4-AC82-D6CE-7B46-25D15166E08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ADACD5E-459F-F961-B956-62B0BAFBF6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CE673FE-6606-9EA2-789F-446C79D6CDC8}"/>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121B47C7-05F6-84ED-140F-F10648C8234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C3C05CF-82F6-56F1-AD07-E825AA012539}"/>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1750034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B891E4-A256-686A-9211-BAB144D6126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90F1794-74F1-E831-970E-AAD45FBAD3D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F9A1884-83A2-2E62-04A2-D457B4576750}"/>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0636138A-8812-3C62-A98E-572082C83D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4A5B150-4640-777C-B88D-F0759A439373}"/>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540711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2F33CAA-710C-12A1-A65E-B43B22F421F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67742D9-B79A-A01E-0F1B-4829708A8C3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156937-6892-B52B-0595-A3ACC9B85968}"/>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C1056BD0-8DDC-C28E-B74B-F2449E844EC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3AF414C-803F-6E6C-DE83-C761A38C6707}"/>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3359865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B5D4BD-0540-10B9-A125-6C8276378AB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8793C5E-8377-5806-D771-C61160252AD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90708F7-B631-9746-4539-8BD47BB1B8BB}"/>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3CFABE16-768E-6D3B-1B3C-3B79A9D190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8A52DDB-FA7B-397C-10FC-D5497AF8A911}"/>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3169667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5DB9CC-75F8-4D68-F6F1-2BB19F6D489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436A638-F5C6-A486-B3AA-732B0E82B3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707C107-FD66-0102-3BAF-5A405D000165}"/>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B66A91BB-4086-212B-2592-C90DB13B73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E6D556-3D5C-5F4E-9156-83D0FC00650C}"/>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3418753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5297D5-C438-508D-1DD3-4B05015A524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5E4304-E86D-8EB1-20B3-09A3D085BDE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1E96135-6D41-E4F4-4E00-3EA485959C0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4DC0AC5-FCDF-A140-2A53-20817E7938E8}"/>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F17954D3-D725-CEF1-D2D3-C785CE6EB3C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2FFA241-2DDC-B5EA-832A-9B84AC79AB9E}"/>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4140233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C84066-D91E-2FC4-3D90-5419E10F3AC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AA6077-1A3A-AFEA-FAB5-ECD9782176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AA25853-8FB7-9517-51D9-52DCA1609E5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703708B-6D76-D8C3-C308-9BB4514850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A96F85D-5CBA-673C-9EC3-284F932CE19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5CFACA6-A78D-B167-D4EE-3AA437E3BED0}"/>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8" name="フッター プレースホルダー 7">
            <a:extLst>
              <a:ext uri="{FF2B5EF4-FFF2-40B4-BE49-F238E27FC236}">
                <a16:creationId xmlns:a16="http://schemas.microsoft.com/office/drawing/2014/main" id="{D094DBB1-372C-241F-3A3D-C933B732081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4FF77B9-99DB-39A8-4DEA-ACBD59850ADD}"/>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4060625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E194FA-07D3-0C85-C9CF-D174BCD5645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6161FCA-921C-2F4E-F989-EF7226BF6B9F}"/>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4" name="フッター プレースホルダー 3">
            <a:extLst>
              <a:ext uri="{FF2B5EF4-FFF2-40B4-BE49-F238E27FC236}">
                <a16:creationId xmlns:a16="http://schemas.microsoft.com/office/drawing/2014/main" id="{273DDDCC-4A4B-C721-3993-8D2F921C36A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9C9AC2A-0C41-DC82-4B14-1CFE103C8F55}"/>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3448205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ED290EE-7D8B-63AC-FDC9-4CD7A12C97A4}"/>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3" name="フッター プレースホルダー 2">
            <a:extLst>
              <a:ext uri="{FF2B5EF4-FFF2-40B4-BE49-F238E27FC236}">
                <a16:creationId xmlns:a16="http://schemas.microsoft.com/office/drawing/2014/main" id="{648F1B94-1162-347A-0BD6-C2642B3EFAD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2D0A7D0-5AA4-FF1D-9285-57314D4D9CF1}"/>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1439465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5E67E7-F6F1-1E2F-09DF-82A3D6144C5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87B67DA-5B9B-CD45-E332-4063908542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682C183-862B-8CCE-8129-A558DC90D7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F0B26D2-9C3A-2BFF-2288-F72947E08FD1}"/>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4A7A7252-FF14-CE0C-ED8F-F4E80D86214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B0A9D9-18FC-F595-846B-77529FE3596F}"/>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3337413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E7E5A8-C513-A901-AEE9-CC470248342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BAB2866-CF4B-00B5-F8D9-75206D6C6D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CCF730A-9A0B-77F3-F63D-878815A543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DDD64E2-4B9C-0F24-D8A9-8C9ECE6B9459}"/>
              </a:ext>
            </a:extLst>
          </p:cNvPr>
          <p:cNvSpPr>
            <a:spLocks noGrp="1"/>
          </p:cNvSpPr>
          <p:nvPr>
            <p:ph type="dt" sz="half" idx="10"/>
          </p:nvPr>
        </p:nvSpPr>
        <p:spPr/>
        <p:txBody>
          <a:bodyPr/>
          <a:lstStyle/>
          <a:p>
            <a:fld id="{B2928EF9-8E0A-411B-885C-1828B810D16F}" type="datetimeFigureOut">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F4E4D6BE-17A9-29A7-FC62-F860D0D5BCA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C1BC38D-C35B-295B-5B63-389825304D14}"/>
              </a:ext>
            </a:extLst>
          </p:cNvPr>
          <p:cNvSpPr>
            <a:spLocks noGrp="1"/>
          </p:cNvSpPr>
          <p:nvPr>
            <p:ph type="sldNum" sz="quarter" idx="12"/>
          </p:nvPr>
        </p:nvSpPr>
        <p:spPr/>
        <p:txBody>
          <a:body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809413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53589BA-D485-9DE2-7B62-93437DD670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8102E84-572C-91ED-95BA-ACE368B552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B11B543-760C-B209-DCF8-76EFB38FDC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28EF9-8E0A-411B-885C-1828B810D16F}"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9310F8BF-1BDE-E219-CE29-DB6F3F2FCE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C9F834B-16C1-80C6-C4DC-0FBD0B2A4E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5637B-1413-4E39-BFD6-586FD1A0D291}" type="slidenum">
              <a:rPr kumimoji="1" lang="ja-JP" altLang="en-US" smtClean="0"/>
              <a:t>‹#›</a:t>
            </a:fld>
            <a:endParaRPr kumimoji="1" lang="ja-JP" altLang="en-US"/>
          </a:p>
        </p:txBody>
      </p:sp>
    </p:spTree>
    <p:extLst>
      <p:ext uri="{BB962C8B-B14F-4D97-AF65-F5344CB8AC3E}">
        <p14:creationId xmlns:p14="http://schemas.microsoft.com/office/powerpoint/2010/main" val="1423013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793B143-C4A8-E12A-2B03-9FAA22A1590A}"/>
              </a:ext>
            </a:extLst>
          </p:cNvPr>
          <p:cNvSpPr txBox="1"/>
          <p:nvPr/>
        </p:nvSpPr>
        <p:spPr>
          <a:xfrm>
            <a:off x="914393" y="378886"/>
            <a:ext cx="10358437" cy="4401205"/>
          </a:xfrm>
          <a:prstGeom prst="rect">
            <a:avLst/>
          </a:prstGeom>
          <a:noFill/>
        </p:spPr>
        <p:txBody>
          <a:bodyPr wrap="square" rtlCol="0">
            <a:spAutoFit/>
          </a:bodyPr>
          <a:lstStyle/>
          <a:p>
            <a:r>
              <a:rPr kumimoji="1" lang="ja-JP" altLang="en-US" sz="2000" b="1" dirty="0">
                <a:solidFill>
                  <a:srgbClr val="002060"/>
                </a:solidFill>
              </a:rPr>
              <a:t>　この図は「中国農試」におられた山崎敏先生が</a:t>
            </a:r>
            <a:r>
              <a:rPr kumimoji="1" lang="en-US" altLang="ja-JP" sz="2000" b="1" dirty="0">
                <a:solidFill>
                  <a:srgbClr val="002060"/>
                </a:solidFill>
              </a:rPr>
              <a:t>1979</a:t>
            </a:r>
            <a:r>
              <a:rPr kumimoji="1" lang="ja-JP" altLang="en-US" sz="2000" b="1" dirty="0">
                <a:solidFill>
                  <a:srgbClr val="002060"/>
                </a:solidFill>
              </a:rPr>
              <a:t>年に発表された「産肉生理理論」をもとに、どなたかが作図されたものと思われます</a:t>
            </a:r>
            <a:r>
              <a:rPr kumimoji="1" lang="ja-JP" altLang="en-US" sz="1600" b="1" dirty="0">
                <a:solidFill>
                  <a:srgbClr val="002060"/>
                </a:solidFill>
              </a:rPr>
              <a:t>。</a:t>
            </a:r>
            <a:endParaRPr kumimoji="1" lang="en-US" altLang="ja-JP" sz="1600" b="1" dirty="0">
              <a:solidFill>
                <a:srgbClr val="002060"/>
              </a:solidFill>
            </a:endParaRPr>
          </a:p>
          <a:p>
            <a:r>
              <a:rPr lang="ja-JP" altLang="en-US" sz="2000" b="1" dirty="0">
                <a:solidFill>
                  <a:srgbClr val="002060"/>
                </a:solidFill>
              </a:rPr>
              <a:t>この図には「骨格」「第</a:t>
            </a:r>
            <a:r>
              <a:rPr lang="en-US" altLang="ja-JP" sz="2000" b="1" dirty="0">
                <a:solidFill>
                  <a:srgbClr val="002060"/>
                </a:solidFill>
              </a:rPr>
              <a:t>4</a:t>
            </a:r>
            <a:r>
              <a:rPr lang="ja-JP" altLang="en-US" sz="2000" b="1" dirty="0">
                <a:solidFill>
                  <a:srgbClr val="002060"/>
                </a:solidFill>
              </a:rPr>
              <a:t>胃」「ルーメン」「交雑脂肪」だけでなく 「脂肪前躯細胞」「腹腔内脂肪「筋間脂肪」等の発達時期が加筆されています。</a:t>
            </a:r>
            <a:endParaRPr lang="en-US" altLang="ja-JP" sz="2000" b="1" dirty="0">
              <a:solidFill>
                <a:srgbClr val="002060"/>
              </a:solidFill>
            </a:endParaRPr>
          </a:p>
          <a:p>
            <a:endParaRPr lang="en-US" altLang="ja-JP" sz="2000" b="1" dirty="0">
              <a:solidFill>
                <a:srgbClr val="002060"/>
              </a:solidFill>
            </a:endParaRPr>
          </a:p>
          <a:p>
            <a:r>
              <a:rPr kumimoji="1" lang="ja-JP" altLang="en-US" sz="2000" b="1" dirty="0">
                <a:solidFill>
                  <a:srgbClr val="002060"/>
                </a:solidFill>
              </a:rPr>
              <a:t>　この概念は、</a:t>
            </a:r>
            <a:r>
              <a:rPr lang="ja-JP" altLang="en-US" sz="2000" b="1" dirty="0">
                <a:solidFill>
                  <a:srgbClr val="002060"/>
                </a:solidFill>
              </a:rPr>
              <a:t>和牛に関わるものにとって是非知っておくべきことと思い</a:t>
            </a:r>
            <a:r>
              <a:rPr kumimoji="1" lang="ja-JP" altLang="en-US" sz="2000" b="1" dirty="0">
                <a:solidFill>
                  <a:srgbClr val="002060"/>
                </a:solidFill>
              </a:rPr>
              <a:t>、子牛の誕生から肥育出荷までの</a:t>
            </a:r>
            <a:r>
              <a:rPr lang="ja-JP" altLang="en-US" sz="2000" b="1" dirty="0">
                <a:solidFill>
                  <a:srgbClr val="002060"/>
                </a:solidFill>
              </a:rPr>
              <a:t>管理上の重要ポイントを</a:t>
            </a:r>
            <a:r>
              <a:rPr kumimoji="1" lang="ja-JP" altLang="en-US" sz="2000" b="1" dirty="0">
                <a:solidFill>
                  <a:srgbClr val="002060"/>
                </a:solidFill>
              </a:rPr>
              <a:t>アニメーションを用いて</a:t>
            </a:r>
            <a:r>
              <a:rPr lang="ja-JP" altLang="en-US" sz="2000" b="1" dirty="0">
                <a:solidFill>
                  <a:srgbClr val="002060"/>
                </a:solidFill>
              </a:rPr>
              <a:t>さらに分かり易くしたスライドを作成しました。</a:t>
            </a:r>
            <a:endParaRPr lang="en-US" altLang="ja-JP" sz="2000" b="1" dirty="0">
              <a:solidFill>
                <a:srgbClr val="002060"/>
              </a:solidFill>
            </a:endParaRPr>
          </a:p>
          <a:p>
            <a:endParaRPr kumimoji="1" lang="en-US" altLang="ja-JP" sz="2000" b="1" dirty="0">
              <a:solidFill>
                <a:srgbClr val="002060"/>
              </a:solidFill>
            </a:endParaRPr>
          </a:p>
          <a:p>
            <a:r>
              <a:rPr kumimoji="1" lang="ja-JP" altLang="en-US" sz="2000" b="1" dirty="0">
                <a:solidFill>
                  <a:srgbClr val="002060"/>
                </a:solidFill>
              </a:rPr>
              <a:t>　しかしながら、作成者あるいは出典先が不明のため、当面「仮公表」という形でＨＰに掲載させていただきます。</a:t>
            </a:r>
            <a:endParaRPr kumimoji="1" lang="en-US" altLang="ja-JP" sz="2000" b="1" dirty="0">
              <a:solidFill>
                <a:srgbClr val="002060"/>
              </a:solidFill>
            </a:endParaRPr>
          </a:p>
          <a:p>
            <a:r>
              <a:rPr lang="ja-JP" altLang="en-US" sz="2000" b="1" dirty="0">
                <a:solidFill>
                  <a:srgbClr val="002060"/>
                </a:solidFill>
              </a:rPr>
              <a:t>　ご覧いただいた方で作成者についての情報をご存じの方が居られましたら下記連絡先までご一報いただけると幸いです。</a:t>
            </a:r>
            <a:endParaRPr lang="en-US" altLang="ja-JP" sz="2000" b="1" dirty="0">
              <a:solidFill>
                <a:srgbClr val="002060"/>
              </a:solidFill>
            </a:endParaRPr>
          </a:p>
          <a:p>
            <a:endParaRPr kumimoji="1" lang="ja-JP" altLang="en-US" sz="2000" b="1" dirty="0">
              <a:solidFill>
                <a:srgbClr val="002060"/>
              </a:solidFill>
            </a:endParaRPr>
          </a:p>
        </p:txBody>
      </p:sp>
      <p:sp>
        <p:nvSpPr>
          <p:cNvPr id="3" name="テキスト ボックス 1">
            <a:extLst>
              <a:ext uri="{FF2B5EF4-FFF2-40B4-BE49-F238E27FC236}">
                <a16:creationId xmlns:a16="http://schemas.microsoft.com/office/drawing/2014/main" id="{620FA41A-7BCC-301C-62D7-73E4432B6004}"/>
              </a:ext>
            </a:extLst>
          </p:cNvPr>
          <p:cNvSpPr txBox="1">
            <a:spLocks noChangeArrowheads="1"/>
          </p:cNvSpPr>
          <p:nvPr/>
        </p:nvSpPr>
        <p:spPr bwMode="auto">
          <a:xfrm>
            <a:off x="2603504" y="4594219"/>
            <a:ext cx="6911975" cy="2062103"/>
          </a:xfrm>
          <a:prstGeom prst="rect">
            <a:avLst/>
          </a:prstGeom>
          <a:noFill/>
          <a:ln w="25400">
            <a:solidFill>
              <a:schemeClr val="tx1"/>
            </a:solidFill>
            <a:miter lim="800000"/>
            <a:headEnd/>
            <a:tailEnd/>
          </a:ln>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defRPr/>
            </a:pPr>
            <a:r>
              <a:rPr lang="ja-JP" altLang="en-US" sz="1600" b="1" dirty="0">
                <a:latin typeface="+mn-ea"/>
                <a:ea typeface="+mn-ea"/>
              </a:rPr>
              <a:t>連絡先</a:t>
            </a:r>
            <a:endParaRPr lang="en-US" altLang="ja-JP" sz="1600" b="1" dirty="0">
              <a:latin typeface="+mn-ea"/>
              <a:ea typeface="+mn-ea"/>
            </a:endParaRPr>
          </a:p>
          <a:p>
            <a:pPr>
              <a:spcBef>
                <a:spcPct val="0"/>
              </a:spcBef>
              <a:buFontTx/>
              <a:buNone/>
              <a:defRPr/>
            </a:pPr>
            <a:r>
              <a:rPr lang="ja-JP" altLang="en-US" sz="1600" b="1" dirty="0">
                <a:latin typeface="+mn-ea"/>
                <a:ea typeface="+mn-ea"/>
              </a:rPr>
              <a:t>岐阜県畜産協会　飛騨地域指導相談員　　　　平尾一平</a:t>
            </a:r>
            <a:endParaRPr lang="en-US" altLang="ja-JP" sz="1600" b="1" dirty="0">
              <a:latin typeface="+mn-ea"/>
              <a:ea typeface="+mn-ea"/>
            </a:endParaRPr>
          </a:p>
          <a:p>
            <a:pPr>
              <a:spcBef>
                <a:spcPct val="0"/>
              </a:spcBef>
              <a:buFontTx/>
              <a:buNone/>
              <a:defRPr/>
            </a:pPr>
            <a:r>
              <a:rPr lang="ja-JP" altLang="en-US" sz="1600" b="1" dirty="0">
                <a:latin typeface="+mn-ea"/>
                <a:ea typeface="+mn-ea"/>
              </a:rPr>
              <a:t>〒</a:t>
            </a:r>
            <a:r>
              <a:rPr lang="en-US" altLang="ja-JP" sz="1600" b="1" dirty="0">
                <a:latin typeface="+mn-ea"/>
                <a:ea typeface="+mn-ea"/>
              </a:rPr>
              <a:t>506-0055</a:t>
            </a:r>
          </a:p>
          <a:p>
            <a:pPr>
              <a:spcBef>
                <a:spcPct val="0"/>
              </a:spcBef>
              <a:buFontTx/>
              <a:buNone/>
              <a:defRPr/>
            </a:pPr>
            <a:r>
              <a:rPr lang="ja-JP" altLang="en-US" sz="1600" b="1" dirty="0">
                <a:latin typeface="+mn-ea"/>
                <a:ea typeface="+mn-ea"/>
              </a:rPr>
              <a:t>高山市上岡本町</a:t>
            </a:r>
            <a:r>
              <a:rPr lang="en-US" altLang="ja-JP" sz="1600" b="1" dirty="0">
                <a:latin typeface="+mn-ea"/>
                <a:ea typeface="+mn-ea"/>
              </a:rPr>
              <a:t>7-468</a:t>
            </a:r>
          </a:p>
          <a:p>
            <a:pPr>
              <a:spcBef>
                <a:spcPct val="0"/>
              </a:spcBef>
              <a:buFontTx/>
              <a:buNone/>
              <a:defRPr/>
            </a:pPr>
            <a:r>
              <a:rPr lang="ja-JP" altLang="en-US" sz="1600" b="1" dirty="0">
                <a:latin typeface="+mn-ea"/>
                <a:ea typeface="+mn-ea"/>
              </a:rPr>
              <a:t>飛騨農林事務所内（内線２４４）</a:t>
            </a:r>
            <a:endParaRPr lang="en-US" altLang="ja-JP" sz="1600" b="1" dirty="0">
              <a:latin typeface="+mn-ea"/>
              <a:ea typeface="+mn-ea"/>
            </a:endParaRPr>
          </a:p>
          <a:p>
            <a:pPr>
              <a:spcBef>
                <a:spcPct val="0"/>
              </a:spcBef>
              <a:buFontTx/>
              <a:buNone/>
              <a:defRPr/>
            </a:pPr>
            <a:r>
              <a:rPr lang="en-US" altLang="ja-JP" sz="1600" dirty="0">
                <a:ea typeface="HG創英角ﾎﾟｯﾌﾟ体" panose="040B0A09000000000000" pitchFamily="49" charset="-128"/>
              </a:rPr>
              <a:t>TEL: 0577-33-1111</a:t>
            </a:r>
          </a:p>
          <a:p>
            <a:pPr>
              <a:spcBef>
                <a:spcPct val="0"/>
              </a:spcBef>
              <a:buFontTx/>
              <a:buNone/>
              <a:defRPr/>
            </a:pPr>
            <a:r>
              <a:rPr lang="en-US" altLang="ja-JP" sz="1600" dirty="0">
                <a:ea typeface="HG創英角ﾎﾟｯﾌﾟ体" panose="040B0A09000000000000" pitchFamily="49" charset="-128"/>
              </a:rPr>
              <a:t>FAX: 0577-36-1246</a:t>
            </a:r>
          </a:p>
          <a:p>
            <a:pPr>
              <a:spcBef>
                <a:spcPct val="0"/>
              </a:spcBef>
              <a:buFontTx/>
              <a:buNone/>
              <a:defRPr/>
            </a:pPr>
            <a:r>
              <a:rPr lang="en-US" altLang="ja-JP" sz="1600" dirty="0">
                <a:ea typeface="HG創英角ﾎﾟｯﾌﾟ体" panose="040B0A09000000000000" pitchFamily="49" charset="-128"/>
              </a:rPr>
              <a:t>E-mail: hirao@gifuchikusan.jp</a:t>
            </a:r>
          </a:p>
        </p:txBody>
      </p:sp>
    </p:spTree>
    <p:extLst>
      <p:ext uri="{BB962C8B-B14F-4D97-AF65-F5344CB8AC3E}">
        <p14:creationId xmlns:p14="http://schemas.microsoft.com/office/powerpoint/2010/main" val="3557052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96D8B-6E8A-BFE5-A068-AB7E7EFECF74}"/>
            </a:ext>
          </a:extLst>
        </p:cNvPr>
        <p:cNvGrpSpPr/>
        <p:nvPr/>
      </p:nvGrpSpPr>
      <p:grpSpPr>
        <a:xfrm>
          <a:off x="0" y="0"/>
          <a:ext cx="0" cy="0"/>
          <a:chOff x="0" y="0"/>
          <a:chExt cx="0" cy="0"/>
        </a:xfrm>
      </p:grpSpPr>
      <p:pic>
        <p:nvPicPr>
          <p:cNvPr id="6146" name="図 6">
            <a:extLst>
              <a:ext uri="{FF2B5EF4-FFF2-40B4-BE49-F238E27FC236}">
                <a16:creationId xmlns:a16="http://schemas.microsoft.com/office/drawing/2014/main" id="{687C68FF-812F-76A1-29B6-930993D6E4F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09914" y="1403350"/>
            <a:ext cx="7361237" cy="5194300"/>
          </a:xfrm>
          <a:prstGeom prst="rect">
            <a:avLst/>
          </a:prstGeom>
          <a:noFill/>
          <a:ln w="9525">
            <a:solidFill>
              <a:srgbClr val="FFFF00"/>
            </a:solidFill>
            <a:miter lim="800000"/>
            <a:headEnd/>
            <a:tailEnd/>
          </a:ln>
          <a:extLst>
            <a:ext uri="{909E8E84-426E-40DD-AFC4-6F175D3DCCD1}">
              <a14:hiddenFill xmlns:a14="http://schemas.microsoft.com/office/drawing/2010/main">
                <a:solidFill>
                  <a:srgbClr val="FFFFFF"/>
                </a:solidFill>
              </a14:hiddenFill>
            </a:ext>
          </a:extLst>
        </p:spPr>
      </p:pic>
      <p:sp>
        <p:nvSpPr>
          <p:cNvPr id="6147" name="テキスト ボックス 1">
            <a:extLst>
              <a:ext uri="{FF2B5EF4-FFF2-40B4-BE49-F238E27FC236}">
                <a16:creationId xmlns:a16="http://schemas.microsoft.com/office/drawing/2014/main" id="{917C7F86-408A-ABFB-BC00-5F5E55BFCE50}"/>
              </a:ext>
            </a:extLst>
          </p:cNvPr>
          <p:cNvSpPr txBox="1">
            <a:spLocks noChangeArrowheads="1"/>
          </p:cNvSpPr>
          <p:nvPr/>
        </p:nvSpPr>
        <p:spPr bwMode="auto">
          <a:xfrm>
            <a:off x="3906838" y="549275"/>
            <a:ext cx="49212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3000" b="1">
                <a:ea typeface="HG創英角ﾎﾟｯﾌﾟ体" panose="040B0A09000000000000" pitchFamily="49" charset="-128"/>
              </a:rPr>
              <a:t>肉用牛　各部位の発達時期</a:t>
            </a:r>
          </a:p>
        </p:txBody>
      </p:sp>
      <p:sp>
        <p:nvSpPr>
          <p:cNvPr id="4" name="楕円 3">
            <a:extLst>
              <a:ext uri="{FF2B5EF4-FFF2-40B4-BE49-F238E27FC236}">
                <a16:creationId xmlns:a16="http://schemas.microsoft.com/office/drawing/2014/main" id="{2D2EDB4B-097D-B829-1982-6AA473F6F412}"/>
              </a:ext>
            </a:extLst>
          </p:cNvPr>
          <p:cNvSpPr/>
          <p:nvPr/>
        </p:nvSpPr>
        <p:spPr>
          <a:xfrm>
            <a:off x="5064920" y="2814638"/>
            <a:ext cx="1014412" cy="298450"/>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8" name="楕円 7">
            <a:extLst>
              <a:ext uri="{FF2B5EF4-FFF2-40B4-BE49-F238E27FC236}">
                <a16:creationId xmlns:a16="http://schemas.microsoft.com/office/drawing/2014/main" id="{22BE2E5D-0ABD-DAD8-BD4D-1B1C3AF5F2C0}"/>
              </a:ext>
            </a:extLst>
          </p:cNvPr>
          <p:cNvSpPr/>
          <p:nvPr/>
        </p:nvSpPr>
        <p:spPr>
          <a:xfrm>
            <a:off x="3994150" y="1866901"/>
            <a:ext cx="819150" cy="296863"/>
          </a:xfrm>
          <a:prstGeom prst="ellipse">
            <a:avLst/>
          </a:prstGeom>
          <a:noFill/>
          <a:ln w="508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9" name="楕円 8">
            <a:extLst>
              <a:ext uri="{FF2B5EF4-FFF2-40B4-BE49-F238E27FC236}">
                <a16:creationId xmlns:a16="http://schemas.microsoft.com/office/drawing/2014/main" id="{80B277F3-C650-2738-2AC0-C53A36B62349}"/>
              </a:ext>
            </a:extLst>
          </p:cNvPr>
          <p:cNvSpPr/>
          <p:nvPr/>
        </p:nvSpPr>
        <p:spPr>
          <a:xfrm>
            <a:off x="4781551" y="2197101"/>
            <a:ext cx="525463" cy="250825"/>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10" name="楕円 9">
            <a:extLst>
              <a:ext uri="{FF2B5EF4-FFF2-40B4-BE49-F238E27FC236}">
                <a16:creationId xmlns:a16="http://schemas.microsoft.com/office/drawing/2014/main" id="{2E2285F6-F213-0721-D156-03BD3989A8D7}"/>
              </a:ext>
            </a:extLst>
          </p:cNvPr>
          <p:cNvSpPr/>
          <p:nvPr/>
        </p:nvSpPr>
        <p:spPr>
          <a:xfrm>
            <a:off x="5241925" y="1874839"/>
            <a:ext cx="819150" cy="250825"/>
          </a:xfrm>
          <a:prstGeom prst="ellipse">
            <a:avLst/>
          </a:prstGeom>
          <a:noFill/>
          <a:ln w="50800">
            <a:solidFill>
              <a:srgbClr val="00FF00"/>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12" name="吹き出し: 線 11">
            <a:extLst>
              <a:ext uri="{FF2B5EF4-FFF2-40B4-BE49-F238E27FC236}">
                <a16:creationId xmlns:a16="http://schemas.microsoft.com/office/drawing/2014/main" id="{6445ADEA-E62F-883F-A733-92B19950D94B}"/>
              </a:ext>
            </a:extLst>
          </p:cNvPr>
          <p:cNvSpPr/>
          <p:nvPr/>
        </p:nvSpPr>
        <p:spPr>
          <a:xfrm>
            <a:off x="341087" y="513797"/>
            <a:ext cx="3353164" cy="888066"/>
          </a:xfrm>
          <a:prstGeom prst="borderCallout1">
            <a:avLst>
              <a:gd name="adj1" fmla="val 3298"/>
              <a:gd name="adj2" fmla="val 99633"/>
              <a:gd name="adj3" fmla="val 152230"/>
              <a:gd name="adj4" fmla="val 111044"/>
            </a:avLst>
          </a:prstGeom>
          <a:solidFill>
            <a:srgbClr val="66CCFF"/>
          </a:solidFill>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rPr>
              <a:t>スターター等の積極的給与による</a:t>
            </a:r>
            <a:r>
              <a:rPr lang="ja-JP" altLang="en-US" sz="2000" b="1" dirty="0">
                <a:solidFill>
                  <a:srgbClr val="FF0000"/>
                </a:solidFill>
              </a:rPr>
              <a:t>高発育体質獲得</a:t>
            </a:r>
            <a:r>
              <a:rPr lang="ja-JP" altLang="en-US" sz="2000" b="1" dirty="0">
                <a:solidFill>
                  <a:schemeClr val="tx1"/>
                </a:solidFill>
              </a:rPr>
              <a:t>時期</a:t>
            </a:r>
          </a:p>
        </p:txBody>
      </p:sp>
      <p:sp>
        <p:nvSpPr>
          <p:cNvPr id="14" name="吹き出し: 線 13">
            <a:extLst>
              <a:ext uri="{FF2B5EF4-FFF2-40B4-BE49-F238E27FC236}">
                <a16:creationId xmlns:a16="http://schemas.microsoft.com/office/drawing/2014/main" id="{A7D04B17-0E84-876F-1A3B-521AF18170F9}"/>
              </a:ext>
            </a:extLst>
          </p:cNvPr>
          <p:cNvSpPr/>
          <p:nvPr/>
        </p:nvSpPr>
        <p:spPr>
          <a:xfrm>
            <a:off x="6707188" y="2209800"/>
            <a:ext cx="1482726" cy="858838"/>
          </a:xfrm>
          <a:prstGeom prst="borderCallout1">
            <a:avLst>
              <a:gd name="adj1" fmla="val 1091"/>
              <a:gd name="adj2" fmla="val 2876"/>
              <a:gd name="adj3" fmla="val -17798"/>
              <a:gd name="adj4" fmla="val -43907"/>
            </a:avLst>
          </a:prstGeom>
          <a:solidFill>
            <a:srgbClr val="66FF33"/>
          </a:solidFill>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rPr>
              <a:t>粗飼料飽食で腹づくり</a:t>
            </a:r>
          </a:p>
        </p:txBody>
      </p:sp>
      <p:sp>
        <p:nvSpPr>
          <p:cNvPr id="15" name="テキスト ボックス 14">
            <a:extLst>
              <a:ext uri="{FF2B5EF4-FFF2-40B4-BE49-F238E27FC236}">
                <a16:creationId xmlns:a16="http://schemas.microsoft.com/office/drawing/2014/main" id="{B2572617-F225-502B-DD32-0F11941465D6}"/>
              </a:ext>
            </a:extLst>
          </p:cNvPr>
          <p:cNvSpPr txBox="1"/>
          <p:nvPr/>
        </p:nvSpPr>
        <p:spPr>
          <a:xfrm>
            <a:off x="3174958" y="2176463"/>
            <a:ext cx="624792" cy="253916"/>
          </a:xfrm>
          <a:prstGeom prst="rect">
            <a:avLst/>
          </a:prstGeom>
          <a:solidFill>
            <a:schemeClr val="bg1"/>
          </a:solidFill>
        </p:spPr>
        <p:txBody>
          <a:bodyPr wrap="square">
            <a:spAutoFit/>
          </a:bodyPr>
          <a:lstStyle/>
          <a:p>
            <a:pPr>
              <a:defRPr/>
            </a:pPr>
            <a:r>
              <a:rPr lang="ja-JP" altLang="en-US" sz="1050" b="1" dirty="0"/>
              <a:t>骨　格</a:t>
            </a:r>
          </a:p>
        </p:txBody>
      </p:sp>
      <p:sp>
        <p:nvSpPr>
          <p:cNvPr id="16" name="テキスト ボックス 15">
            <a:extLst>
              <a:ext uri="{FF2B5EF4-FFF2-40B4-BE49-F238E27FC236}">
                <a16:creationId xmlns:a16="http://schemas.microsoft.com/office/drawing/2014/main" id="{90B93CF6-3C3F-A1B5-8A28-75D9D15F5DA9}"/>
              </a:ext>
            </a:extLst>
          </p:cNvPr>
          <p:cNvSpPr txBox="1"/>
          <p:nvPr/>
        </p:nvSpPr>
        <p:spPr>
          <a:xfrm>
            <a:off x="3174958" y="2504630"/>
            <a:ext cx="681942" cy="253916"/>
          </a:xfrm>
          <a:prstGeom prst="rect">
            <a:avLst/>
          </a:prstGeom>
          <a:solidFill>
            <a:schemeClr val="bg1"/>
          </a:solidFill>
          <a:ln>
            <a:noFill/>
          </a:ln>
        </p:spPr>
        <p:txBody>
          <a:bodyPr wrap="square">
            <a:spAutoFit/>
          </a:bodyPr>
          <a:lstStyle/>
          <a:p>
            <a:pPr>
              <a:defRPr/>
            </a:pPr>
            <a:r>
              <a:rPr lang="ja-JP" altLang="en-US" sz="1050" b="1" dirty="0"/>
              <a:t>第 </a:t>
            </a:r>
            <a:r>
              <a:rPr lang="en-US" altLang="ja-JP" sz="1050" b="1" dirty="0"/>
              <a:t>4 </a:t>
            </a:r>
            <a:r>
              <a:rPr lang="ja-JP" altLang="en-US" sz="1050" b="1" dirty="0"/>
              <a:t>胃</a:t>
            </a:r>
          </a:p>
        </p:txBody>
      </p:sp>
      <p:sp>
        <p:nvSpPr>
          <p:cNvPr id="17" name="テキスト ボックス 16">
            <a:extLst>
              <a:ext uri="{FF2B5EF4-FFF2-40B4-BE49-F238E27FC236}">
                <a16:creationId xmlns:a16="http://schemas.microsoft.com/office/drawing/2014/main" id="{615DB370-8B7F-BF18-32A8-3F9B723A09AC}"/>
              </a:ext>
            </a:extLst>
          </p:cNvPr>
          <p:cNvSpPr txBox="1"/>
          <p:nvPr/>
        </p:nvSpPr>
        <p:spPr>
          <a:xfrm>
            <a:off x="3117850" y="2814638"/>
            <a:ext cx="884238" cy="254000"/>
          </a:xfrm>
          <a:prstGeom prst="rect">
            <a:avLst/>
          </a:prstGeom>
          <a:solidFill>
            <a:schemeClr val="bg1"/>
          </a:solidFill>
        </p:spPr>
        <p:txBody>
          <a:bodyPr>
            <a:spAutoFit/>
          </a:bodyPr>
          <a:lstStyle/>
          <a:p>
            <a:pPr>
              <a:defRPr/>
            </a:pPr>
            <a:r>
              <a:rPr lang="ja-JP" altLang="en-US" sz="1050" b="1" dirty="0"/>
              <a:t>ルーメン</a:t>
            </a:r>
          </a:p>
        </p:txBody>
      </p:sp>
      <p:sp>
        <p:nvSpPr>
          <p:cNvPr id="18" name="テキスト ボックス 17">
            <a:extLst>
              <a:ext uri="{FF2B5EF4-FFF2-40B4-BE49-F238E27FC236}">
                <a16:creationId xmlns:a16="http://schemas.microsoft.com/office/drawing/2014/main" id="{15A3757E-2C19-D851-143D-F729A8DD89E0}"/>
              </a:ext>
            </a:extLst>
          </p:cNvPr>
          <p:cNvSpPr txBox="1"/>
          <p:nvPr/>
        </p:nvSpPr>
        <p:spPr>
          <a:xfrm>
            <a:off x="3117850" y="5715000"/>
            <a:ext cx="876300" cy="254000"/>
          </a:xfrm>
          <a:prstGeom prst="rect">
            <a:avLst/>
          </a:prstGeom>
          <a:solidFill>
            <a:schemeClr val="bg1"/>
          </a:solidFill>
        </p:spPr>
        <p:txBody>
          <a:bodyPr>
            <a:spAutoFit/>
          </a:bodyPr>
          <a:lstStyle/>
          <a:p>
            <a:pPr>
              <a:defRPr/>
            </a:pPr>
            <a:r>
              <a:rPr lang="ja-JP" altLang="en-US" sz="1050" b="1" dirty="0"/>
              <a:t>腹腔内脂肪</a:t>
            </a:r>
          </a:p>
        </p:txBody>
      </p:sp>
      <p:sp>
        <p:nvSpPr>
          <p:cNvPr id="19" name="テキスト ボックス 18">
            <a:extLst>
              <a:ext uri="{FF2B5EF4-FFF2-40B4-BE49-F238E27FC236}">
                <a16:creationId xmlns:a16="http://schemas.microsoft.com/office/drawing/2014/main" id="{3F267694-7396-DA07-1FA0-1E59DA2AA767}"/>
              </a:ext>
            </a:extLst>
          </p:cNvPr>
          <p:cNvSpPr txBox="1"/>
          <p:nvPr/>
        </p:nvSpPr>
        <p:spPr>
          <a:xfrm>
            <a:off x="3117850" y="6054725"/>
            <a:ext cx="876300" cy="254000"/>
          </a:xfrm>
          <a:prstGeom prst="rect">
            <a:avLst/>
          </a:prstGeom>
          <a:solidFill>
            <a:schemeClr val="bg1"/>
          </a:solidFill>
        </p:spPr>
        <p:txBody>
          <a:bodyPr>
            <a:spAutoFit/>
          </a:bodyPr>
          <a:lstStyle/>
          <a:p>
            <a:pPr>
              <a:defRPr/>
            </a:pPr>
            <a:r>
              <a:rPr lang="ja-JP" altLang="en-US" sz="1050" b="1" dirty="0"/>
              <a:t>筋間脂肪</a:t>
            </a:r>
          </a:p>
        </p:txBody>
      </p:sp>
      <p:sp>
        <p:nvSpPr>
          <p:cNvPr id="3" name="楕円 2">
            <a:extLst>
              <a:ext uri="{FF2B5EF4-FFF2-40B4-BE49-F238E27FC236}">
                <a16:creationId xmlns:a16="http://schemas.microsoft.com/office/drawing/2014/main" id="{98764FFD-F0CB-5D20-FB89-C8C158EB3D4A}"/>
              </a:ext>
            </a:extLst>
          </p:cNvPr>
          <p:cNvSpPr/>
          <p:nvPr/>
        </p:nvSpPr>
        <p:spPr>
          <a:xfrm>
            <a:off x="3994151" y="2487613"/>
            <a:ext cx="569913" cy="296862"/>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5" name="楕円 4">
            <a:extLst>
              <a:ext uri="{FF2B5EF4-FFF2-40B4-BE49-F238E27FC236}">
                <a16:creationId xmlns:a16="http://schemas.microsoft.com/office/drawing/2014/main" id="{8249687D-B64F-DB28-BA23-B8B83DDBB816}"/>
              </a:ext>
            </a:extLst>
          </p:cNvPr>
          <p:cNvSpPr/>
          <p:nvPr/>
        </p:nvSpPr>
        <p:spPr>
          <a:xfrm>
            <a:off x="5448301" y="5735638"/>
            <a:ext cx="612775" cy="252412"/>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20" name="楕円 19">
            <a:extLst>
              <a:ext uri="{FF2B5EF4-FFF2-40B4-BE49-F238E27FC236}">
                <a16:creationId xmlns:a16="http://schemas.microsoft.com/office/drawing/2014/main" id="{CC709CA0-7166-468B-36A8-8054A0F7D985}"/>
              </a:ext>
            </a:extLst>
          </p:cNvPr>
          <p:cNvSpPr/>
          <p:nvPr/>
        </p:nvSpPr>
        <p:spPr>
          <a:xfrm>
            <a:off x="5592762" y="6054726"/>
            <a:ext cx="720951" cy="233361"/>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21" name="吹き出し: 線 20">
            <a:extLst>
              <a:ext uri="{FF2B5EF4-FFF2-40B4-BE49-F238E27FC236}">
                <a16:creationId xmlns:a16="http://schemas.microsoft.com/office/drawing/2014/main" id="{EB40E60A-C64E-8D8E-69E2-0709515FEE1F}"/>
              </a:ext>
            </a:extLst>
          </p:cNvPr>
          <p:cNvSpPr/>
          <p:nvPr/>
        </p:nvSpPr>
        <p:spPr>
          <a:xfrm>
            <a:off x="6345463" y="5649977"/>
            <a:ext cx="2024287" cy="452214"/>
          </a:xfrm>
          <a:prstGeom prst="borderCallout1">
            <a:avLst>
              <a:gd name="adj1" fmla="val 20048"/>
              <a:gd name="adj2" fmla="val 992"/>
              <a:gd name="adj3" fmla="val 41952"/>
              <a:gd name="adj4" fmla="val -120331"/>
            </a:avLst>
          </a:prstGeom>
          <a:solidFill>
            <a:srgbClr val="FF7C80"/>
          </a:solidFill>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rPr>
              <a:t>肥育農家が敬遠</a:t>
            </a:r>
          </a:p>
        </p:txBody>
      </p:sp>
      <p:cxnSp>
        <p:nvCxnSpPr>
          <p:cNvPr id="23" name="直線コネクタ 22">
            <a:extLst>
              <a:ext uri="{FF2B5EF4-FFF2-40B4-BE49-F238E27FC236}">
                <a16:creationId xmlns:a16="http://schemas.microsoft.com/office/drawing/2014/main" id="{1C4DB566-5F18-1567-0505-85D79772EB58}"/>
              </a:ext>
            </a:extLst>
          </p:cNvPr>
          <p:cNvCxnSpPr>
            <a:cxnSpLocks/>
          </p:cNvCxnSpPr>
          <p:nvPr/>
        </p:nvCxnSpPr>
        <p:spPr>
          <a:xfrm flipH="1">
            <a:off x="3989388" y="5923636"/>
            <a:ext cx="2411414" cy="168849"/>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楕円 10">
            <a:extLst>
              <a:ext uri="{FF2B5EF4-FFF2-40B4-BE49-F238E27FC236}">
                <a16:creationId xmlns:a16="http://schemas.microsoft.com/office/drawing/2014/main" id="{5645B1FF-7C6E-EA47-967F-2A636F54EDB7}"/>
              </a:ext>
            </a:extLst>
          </p:cNvPr>
          <p:cNvSpPr/>
          <p:nvPr/>
        </p:nvSpPr>
        <p:spPr>
          <a:xfrm>
            <a:off x="6591300" y="4721448"/>
            <a:ext cx="800100" cy="298450"/>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13" name="楕円 12">
            <a:extLst>
              <a:ext uri="{FF2B5EF4-FFF2-40B4-BE49-F238E27FC236}">
                <a16:creationId xmlns:a16="http://schemas.microsoft.com/office/drawing/2014/main" id="{E2485C90-47E8-F677-195C-BC82C5DD9E92}"/>
              </a:ext>
            </a:extLst>
          </p:cNvPr>
          <p:cNvSpPr/>
          <p:nvPr/>
        </p:nvSpPr>
        <p:spPr>
          <a:xfrm>
            <a:off x="7724774" y="5079318"/>
            <a:ext cx="1828800" cy="298450"/>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25" name="テキスト ボックス 24">
            <a:extLst>
              <a:ext uri="{FF2B5EF4-FFF2-40B4-BE49-F238E27FC236}">
                <a16:creationId xmlns:a16="http://schemas.microsoft.com/office/drawing/2014/main" id="{F0D5B013-3107-18D5-A24E-290B94643319}"/>
              </a:ext>
            </a:extLst>
          </p:cNvPr>
          <p:cNvSpPr txBox="1"/>
          <p:nvPr/>
        </p:nvSpPr>
        <p:spPr>
          <a:xfrm>
            <a:off x="3135941" y="4805907"/>
            <a:ext cx="1000454" cy="253916"/>
          </a:xfrm>
          <a:prstGeom prst="rect">
            <a:avLst/>
          </a:prstGeom>
          <a:solidFill>
            <a:schemeClr val="bg1"/>
          </a:solidFill>
        </p:spPr>
        <p:txBody>
          <a:bodyPr wrap="square">
            <a:spAutoFit/>
          </a:bodyPr>
          <a:lstStyle/>
          <a:p>
            <a:pPr>
              <a:defRPr/>
            </a:pPr>
            <a:r>
              <a:rPr lang="ja-JP" altLang="en-US" sz="1050" b="1" dirty="0"/>
              <a:t>脂肪前躯細胞</a:t>
            </a:r>
          </a:p>
        </p:txBody>
      </p:sp>
      <p:sp>
        <p:nvSpPr>
          <p:cNvPr id="22" name="楕円 21">
            <a:extLst>
              <a:ext uri="{FF2B5EF4-FFF2-40B4-BE49-F238E27FC236}">
                <a16:creationId xmlns:a16="http://schemas.microsoft.com/office/drawing/2014/main" id="{745619EE-78FA-3388-95EF-6C5CCF882942}"/>
              </a:ext>
            </a:extLst>
          </p:cNvPr>
          <p:cNvSpPr/>
          <p:nvPr/>
        </p:nvSpPr>
        <p:spPr>
          <a:xfrm>
            <a:off x="3101320" y="4750366"/>
            <a:ext cx="1070630" cy="335984"/>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26" name="テキスト ボックス 25">
            <a:extLst>
              <a:ext uri="{FF2B5EF4-FFF2-40B4-BE49-F238E27FC236}">
                <a16:creationId xmlns:a16="http://schemas.microsoft.com/office/drawing/2014/main" id="{52C0B3C1-8EEA-3B52-3913-19327004DAE1}"/>
              </a:ext>
            </a:extLst>
          </p:cNvPr>
          <p:cNvSpPr txBox="1"/>
          <p:nvPr/>
        </p:nvSpPr>
        <p:spPr>
          <a:xfrm>
            <a:off x="3232150" y="5105400"/>
            <a:ext cx="731836" cy="253916"/>
          </a:xfrm>
          <a:prstGeom prst="rect">
            <a:avLst/>
          </a:prstGeom>
          <a:solidFill>
            <a:schemeClr val="bg1"/>
          </a:solidFill>
        </p:spPr>
        <p:txBody>
          <a:bodyPr wrap="square">
            <a:spAutoFit/>
          </a:bodyPr>
          <a:lstStyle/>
          <a:p>
            <a:pPr>
              <a:defRPr/>
            </a:pPr>
            <a:r>
              <a:rPr lang="ja-JP" altLang="en-US" sz="1050" b="1" dirty="0"/>
              <a:t>交雑脂肪</a:t>
            </a:r>
          </a:p>
        </p:txBody>
      </p:sp>
      <p:sp>
        <p:nvSpPr>
          <p:cNvPr id="24" name="楕円 23">
            <a:extLst>
              <a:ext uri="{FF2B5EF4-FFF2-40B4-BE49-F238E27FC236}">
                <a16:creationId xmlns:a16="http://schemas.microsoft.com/office/drawing/2014/main" id="{FF609E9E-19C2-33CA-CDDD-67BD6EFFBC10}"/>
              </a:ext>
            </a:extLst>
          </p:cNvPr>
          <p:cNvSpPr/>
          <p:nvPr/>
        </p:nvSpPr>
        <p:spPr>
          <a:xfrm>
            <a:off x="3178177" y="5034529"/>
            <a:ext cx="779462" cy="317310"/>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27" name="テキスト ボックス 26">
            <a:extLst>
              <a:ext uri="{FF2B5EF4-FFF2-40B4-BE49-F238E27FC236}">
                <a16:creationId xmlns:a16="http://schemas.microsoft.com/office/drawing/2014/main" id="{B9411D5E-BF99-FE96-0C95-4DD3BEADA209}"/>
              </a:ext>
            </a:extLst>
          </p:cNvPr>
          <p:cNvSpPr txBox="1"/>
          <p:nvPr/>
        </p:nvSpPr>
        <p:spPr>
          <a:xfrm>
            <a:off x="7424739" y="4757468"/>
            <a:ext cx="1147762" cy="253916"/>
          </a:xfrm>
          <a:prstGeom prst="rect">
            <a:avLst/>
          </a:prstGeom>
          <a:solidFill>
            <a:srgbClr val="FFFF00"/>
          </a:solidFill>
        </p:spPr>
        <p:txBody>
          <a:bodyPr wrap="square">
            <a:spAutoFit/>
          </a:bodyPr>
          <a:lstStyle/>
          <a:p>
            <a:pPr>
              <a:defRPr/>
            </a:pPr>
            <a:r>
              <a:rPr lang="ja-JP" altLang="en-US" sz="1050" b="1" dirty="0"/>
              <a:t>脂肪細胞へ分化</a:t>
            </a:r>
          </a:p>
        </p:txBody>
      </p:sp>
      <p:cxnSp>
        <p:nvCxnSpPr>
          <p:cNvPr id="29" name="直線矢印コネクタ 28">
            <a:extLst>
              <a:ext uri="{FF2B5EF4-FFF2-40B4-BE49-F238E27FC236}">
                <a16:creationId xmlns:a16="http://schemas.microsoft.com/office/drawing/2014/main" id="{10C746BA-1131-31BC-3E67-3F12794C20CE}"/>
              </a:ext>
            </a:extLst>
          </p:cNvPr>
          <p:cNvCxnSpPr>
            <a:cxnSpLocks/>
          </p:cNvCxnSpPr>
          <p:nvPr/>
        </p:nvCxnSpPr>
        <p:spPr>
          <a:xfrm>
            <a:off x="6259285" y="1803896"/>
            <a:ext cx="576490" cy="0"/>
          </a:xfrm>
          <a:prstGeom prst="straightConnector1">
            <a:avLst/>
          </a:prstGeom>
          <a:ln w="254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C20DC8E-ED25-0765-4FA2-98E9CAA1A9B1}"/>
              </a:ext>
            </a:extLst>
          </p:cNvPr>
          <p:cNvCxnSpPr>
            <a:cxnSpLocks/>
          </p:cNvCxnSpPr>
          <p:nvPr/>
        </p:nvCxnSpPr>
        <p:spPr>
          <a:xfrm>
            <a:off x="6835775" y="1800225"/>
            <a:ext cx="1660525" cy="0"/>
          </a:xfrm>
          <a:prstGeom prst="straightConnector1">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145" name="直線矢印コネクタ 6144">
            <a:extLst>
              <a:ext uri="{FF2B5EF4-FFF2-40B4-BE49-F238E27FC236}">
                <a16:creationId xmlns:a16="http://schemas.microsoft.com/office/drawing/2014/main" id="{DB326381-4002-9451-8768-9EA29AEEA8FE}"/>
              </a:ext>
            </a:extLst>
          </p:cNvPr>
          <p:cNvCxnSpPr>
            <a:cxnSpLocks/>
          </p:cNvCxnSpPr>
          <p:nvPr/>
        </p:nvCxnSpPr>
        <p:spPr>
          <a:xfrm>
            <a:off x="8496300" y="1800225"/>
            <a:ext cx="1828800" cy="0"/>
          </a:xfrm>
          <a:prstGeom prst="straightConnector1">
            <a:avLst/>
          </a:prstGeom>
          <a:ln w="25400">
            <a:solidFill>
              <a:srgbClr val="0070C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6149" name="テキスト ボックス 6148">
            <a:extLst>
              <a:ext uri="{FF2B5EF4-FFF2-40B4-BE49-F238E27FC236}">
                <a16:creationId xmlns:a16="http://schemas.microsoft.com/office/drawing/2014/main" id="{5F106C13-7D6C-F3C7-D2C8-57EC2DF63C21}"/>
              </a:ext>
            </a:extLst>
          </p:cNvPr>
          <p:cNvSpPr txBox="1"/>
          <p:nvPr/>
        </p:nvSpPr>
        <p:spPr>
          <a:xfrm>
            <a:off x="6181703" y="1855564"/>
            <a:ext cx="731654" cy="253916"/>
          </a:xfrm>
          <a:prstGeom prst="rect">
            <a:avLst/>
          </a:prstGeom>
          <a:solidFill>
            <a:schemeClr val="bg1"/>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wrap="square">
            <a:spAutoFit/>
          </a:bodyPr>
          <a:lstStyle/>
          <a:p>
            <a:pPr>
              <a:defRPr/>
            </a:pPr>
            <a:r>
              <a:rPr lang="ja-JP" altLang="en-US" sz="1050" b="1" dirty="0"/>
              <a:t>肥育前期</a:t>
            </a:r>
          </a:p>
        </p:txBody>
      </p:sp>
      <p:sp>
        <p:nvSpPr>
          <p:cNvPr id="6150" name="テキスト ボックス 6149">
            <a:extLst>
              <a:ext uri="{FF2B5EF4-FFF2-40B4-BE49-F238E27FC236}">
                <a16:creationId xmlns:a16="http://schemas.microsoft.com/office/drawing/2014/main" id="{C4F8F3AF-BF0E-9252-3B46-C7A0E7BC9EE1}"/>
              </a:ext>
            </a:extLst>
          </p:cNvPr>
          <p:cNvSpPr txBox="1"/>
          <p:nvPr/>
        </p:nvSpPr>
        <p:spPr>
          <a:xfrm>
            <a:off x="7300210" y="1846347"/>
            <a:ext cx="731654" cy="253916"/>
          </a:xfrm>
          <a:prstGeom prst="rect">
            <a:avLst/>
          </a:prstGeom>
          <a:solidFill>
            <a:schemeClr val="bg1"/>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wrap="square">
            <a:spAutoFit/>
          </a:bodyPr>
          <a:lstStyle/>
          <a:p>
            <a:pPr>
              <a:defRPr/>
            </a:pPr>
            <a:r>
              <a:rPr lang="ja-JP" altLang="en-US" sz="1050" b="1" dirty="0"/>
              <a:t>肥育中期</a:t>
            </a:r>
          </a:p>
        </p:txBody>
      </p:sp>
      <p:sp>
        <p:nvSpPr>
          <p:cNvPr id="6151" name="テキスト ボックス 6150">
            <a:extLst>
              <a:ext uri="{FF2B5EF4-FFF2-40B4-BE49-F238E27FC236}">
                <a16:creationId xmlns:a16="http://schemas.microsoft.com/office/drawing/2014/main" id="{AB8CFA2B-7591-9B48-C05A-EBFB9EE8F401}"/>
              </a:ext>
            </a:extLst>
          </p:cNvPr>
          <p:cNvSpPr txBox="1"/>
          <p:nvPr/>
        </p:nvSpPr>
        <p:spPr>
          <a:xfrm>
            <a:off x="9044873" y="1846347"/>
            <a:ext cx="731654" cy="253916"/>
          </a:xfrm>
          <a:prstGeom prst="rect">
            <a:avLst/>
          </a:prstGeom>
          <a:solidFill>
            <a:schemeClr val="bg1"/>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wrap="square">
            <a:spAutoFit/>
          </a:bodyPr>
          <a:lstStyle/>
          <a:p>
            <a:pPr>
              <a:defRPr/>
            </a:pPr>
            <a:r>
              <a:rPr lang="ja-JP" altLang="en-US" sz="1050" b="1" dirty="0"/>
              <a:t>肥育後期</a:t>
            </a:r>
          </a:p>
        </p:txBody>
      </p:sp>
      <p:grpSp>
        <p:nvGrpSpPr>
          <p:cNvPr id="28" name="グループ化 27">
            <a:extLst>
              <a:ext uri="{FF2B5EF4-FFF2-40B4-BE49-F238E27FC236}">
                <a16:creationId xmlns:a16="http://schemas.microsoft.com/office/drawing/2014/main" id="{15EEC0D4-4638-43D1-1A00-1CD57CC79242}"/>
              </a:ext>
            </a:extLst>
          </p:cNvPr>
          <p:cNvGrpSpPr/>
          <p:nvPr/>
        </p:nvGrpSpPr>
        <p:grpSpPr>
          <a:xfrm>
            <a:off x="6707187" y="4334841"/>
            <a:ext cx="2168523" cy="368484"/>
            <a:chOff x="6707188" y="4334841"/>
            <a:chExt cx="1789112" cy="354677"/>
          </a:xfrm>
        </p:grpSpPr>
        <p:sp>
          <p:nvSpPr>
            <p:cNvPr id="6156" name="楕円 6155">
              <a:extLst>
                <a:ext uri="{FF2B5EF4-FFF2-40B4-BE49-F238E27FC236}">
                  <a16:creationId xmlns:a16="http://schemas.microsoft.com/office/drawing/2014/main" id="{DA259CC7-4A8D-7620-D711-59272B49A5E5}"/>
                </a:ext>
              </a:extLst>
            </p:cNvPr>
            <p:cNvSpPr/>
            <p:nvPr/>
          </p:nvSpPr>
          <p:spPr>
            <a:xfrm>
              <a:off x="6707188" y="4334841"/>
              <a:ext cx="1789112" cy="354677"/>
            </a:xfrm>
            <a:prstGeom prst="ellipse">
              <a:avLst/>
            </a:prstGeom>
            <a:solidFill>
              <a:srgbClr val="00FF00"/>
            </a:solidFill>
            <a:ln w="50800">
              <a:solidFill>
                <a:srgbClr val="00FF00"/>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6155" name="テキスト ボックス 6154">
              <a:extLst>
                <a:ext uri="{FF2B5EF4-FFF2-40B4-BE49-F238E27FC236}">
                  <a16:creationId xmlns:a16="http://schemas.microsoft.com/office/drawing/2014/main" id="{21FB6369-8552-9673-4761-5BC1C681E216}"/>
                </a:ext>
              </a:extLst>
            </p:cNvPr>
            <p:cNvSpPr txBox="1"/>
            <p:nvPr/>
          </p:nvSpPr>
          <p:spPr>
            <a:xfrm>
              <a:off x="7123847" y="4385642"/>
              <a:ext cx="972246" cy="244402"/>
            </a:xfrm>
            <a:prstGeom prst="rect">
              <a:avLst/>
            </a:prstGeom>
            <a:noFill/>
          </p:spPr>
          <p:txBody>
            <a:bodyPr wrap="square">
              <a:spAutoFit/>
            </a:bodyPr>
            <a:lstStyle/>
            <a:p>
              <a:pPr>
                <a:defRPr/>
              </a:pPr>
              <a:r>
                <a:rPr lang="en-US" altLang="ja-JP" sz="1050" b="1" dirty="0"/>
                <a:t>VA</a:t>
              </a:r>
              <a:r>
                <a:rPr lang="ja-JP" altLang="en-US" sz="1050" b="1" dirty="0"/>
                <a:t>コントロール</a:t>
              </a:r>
            </a:p>
          </p:txBody>
        </p:sp>
      </p:grpSp>
      <p:sp>
        <p:nvSpPr>
          <p:cNvPr id="2" name="テキスト ボックス 1">
            <a:extLst>
              <a:ext uri="{FF2B5EF4-FFF2-40B4-BE49-F238E27FC236}">
                <a16:creationId xmlns:a16="http://schemas.microsoft.com/office/drawing/2014/main" id="{F3354022-CCCF-1847-6FD5-73B2C91853A5}"/>
              </a:ext>
            </a:extLst>
          </p:cNvPr>
          <p:cNvSpPr txBox="1"/>
          <p:nvPr/>
        </p:nvSpPr>
        <p:spPr>
          <a:xfrm>
            <a:off x="6913357" y="6084311"/>
            <a:ext cx="1147762" cy="253916"/>
          </a:xfrm>
          <a:prstGeom prst="rect">
            <a:avLst/>
          </a:prstGeom>
          <a:solidFill>
            <a:srgbClr val="FFFF00"/>
          </a:solidFill>
        </p:spPr>
        <p:txBody>
          <a:bodyPr wrap="square">
            <a:spAutoFit/>
          </a:bodyPr>
          <a:lstStyle/>
          <a:p>
            <a:pPr>
              <a:defRPr/>
            </a:pPr>
            <a:r>
              <a:rPr lang="ja-JP" altLang="en-US" sz="1050" b="1" dirty="0"/>
              <a:t>尾マクラと連動</a:t>
            </a:r>
          </a:p>
        </p:txBody>
      </p:sp>
      <p:sp>
        <p:nvSpPr>
          <p:cNvPr id="6" name="テキスト ボックス 5">
            <a:extLst>
              <a:ext uri="{FF2B5EF4-FFF2-40B4-BE49-F238E27FC236}">
                <a16:creationId xmlns:a16="http://schemas.microsoft.com/office/drawing/2014/main" id="{BB82BF5C-EE72-C0CA-37B3-0B68F0C6EE29}"/>
              </a:ext>
            </a:extLst>
          </p:cNvPr>
          <p:cNvSpPr txBox="1"/>
          <p:nvPr/>
        </p:nvSpPr>
        <p:spPr>
          <a:xfrm>
            <a:off x="4390230" y="4757468"/>
            <a:ext cx="716759" cy="253916"/>
          </a:xfrm>
          <a:prstGeom prst="rect">
            <a:avLst/>
          </a:prstGeom>
          <a:solidFill>
            <a:srgbClr val="FFFF00"/>
          </a:solidFill>
        </p:spPr>
        <p:txBody>
          <a:bodyPr wrap="square">
            <a:spAutoFit/>
          </a:bodyPr>
          <a:lstStyle/>
          <a:p>
            <a:pPr>
              <a:defRPr/>
            </a:pPr>
            <a:r>
              <a:rPr lang="ja-JP" altLang="en-US" sz="1050" b="1" dirty="0"/>
              <a:t>サシの素</a:t>
            </a:r>
          </a:p>
        </p:txBody>
      </p:sp>
      <p:sp>
        <p:nvSpPr>
          <p:cNvPr id="7" name="テキスト ボックス 6">
            <a:extLst>
              <a:ext uri="{FF2B5EF4-FFF2-40B4-BE49-F238E27FC236}">
                <a16:creationId xmlns:a16="http://schemas.microsoft.com/office/drawing/2014/main" id="{2D7BA98E-B348-79CD-E51A-F64FD3C40DD7}"/>
              </a:ext>
            </a:extLst>
          </p:cNvPr>
          <p:cNvSpPr txBox="1"/>
          <p:nvPr/>
        </p:nvSpPr>
        <p:spPr>
          <a:xfrm>
            <a:off x="3917952" y="6356350"/>
            <a:ext cx="876300" cy="230832"/>
          </a:xfrm>
          <a:prstGeom prst="rect">
            <a:avLst/>
          </a:prstGeom>
          <a:solidFill>
            <a:schemeClr val="bg1"/>
          </a:solidFill>
        </p:spPr>
        <p:txBody>
          <a:bodyPr>
            <a:spAutoFit/>
          </a:bodyPr>
          <a:lstStyle/>
          <a:p>
            <a:pPr>
              <a:defRPr/>
            </a:pPr>
            <a:r>
              <a:rPr lang="ja-JP" altLang="en-US" sz="900" b="1" dirty="0"/>
              <a:t>濃厚飼料重視</a:t>
            </a:r>
            <a:endParaRPr lang="ja-JP" altLang="en-US" sz="1050" b="1" dirty="0"/>
          </a:p>
        </p:txBody>
      </p:sp>
      <p:sp>
        <p:nvSpPr>
          <p:cNvPr id="31" name="テキスト ボックス 30">
            <a:extLst>
              <a:ext uri="{FF2B5EF4-FFF2-40B4-BE49-F238E27FC236}">
                <a16:creationId xmlns:a16="http://schemas.microsoft.com/office/drawing/2014/main" id="{97D9DCCB-3E9F-BB72-5256-6353154F7F27}"/>
              </a:ext>
            </a:extLst>
          </p:cNvPr>
          <p:cNvSpPr txBox="1"/>
          <p:nvPr/>
        </p:nvSpPr>
        <p:spPr>
          <a:xfrm>
            <a:off x="4925307" y="6356350"/>
            <a:ext cx="876300" cy="246221"/>
          </a:xfrm>
          <a:prstGeom prst="rect">
            <a:avLst/>
          </a:prstGeom>
          <a:solidFill>
            <a:schemeClr val="bg1"/>
          </a:solidFill>
        </p:spPr>
        <p:txBody>
          <a:bodyPr>
            <a:spAutoFit/>
          </a:bodyPr>
          <a:lstStyle/>
          <a:p>
            <a:pPr>
              <a:defRPr/>
            </a:pPr>
            <a:r>
              <a:rPr lang="ja-JP" altLang="en-US" sz="1000" b="1" dirty="0"/>
              <a:t>粗飼料重視</a:t>
            </a:r>
          </a:p>
        </p:txBody>
      </p:sp>
      <p:sp>
        <p:nvSpPr>
          <p:cNvPr id="6144" name="テキスト ボックス 6143">
            <a:extLst>
              <a:ext uri="{FF2B5EF4-FFF2-40B4-BE49-F238E27FC236}">
                <a16:creationId xmlns:a16="http://schemas.microsoft.com/office/drawing/2014/main" id="{2AA958CB-2807-77C8-D628-0CCD34B6BBF6}"/>
              </a:ext>
            </a:extLst>
          </p:cNvPr>
          <p:cNvSpPr txBox="1"/>
          <p:nvPr/>
        </p:nvSpPr>
        <p:spPr>
          <a:xfrm>
            <a:off x="5912326" y="6365710"/>
            <a:ext cx="869701" cy="230832"/>
          </a:xfrm>
          <a:prstGeom prst="rect">
            <a:avLst/>
          </a:prstGeom>
          <a:solidFill>
            <a:schemeClr val="bg1"/>
          </a:solidFill>
        </p:spPr>
        <p:txBody>
          <a:bodyPr wrap="square">
            <a:spAutoFit/>
          </a:bodyPr>
          <a:lstStyle/>
          <a:p>
            <a:pPr>
              <a:defRPr/>
            </a:pPr>
            <a:r>
              <a:rPr lang="ja-JP" altLang="en-US" sz="900" b="1" dirty="0"/>
              <a:t>粗飼料＆蛋白</a:t>
            </a:r>
          </a:p>
        </p:txBody>
      </p:sp>
      <p:sp>
        <p:nvSpPr>
          <p:cNvPr id="6148" name="テキスト ボックス 6147">
            <a:extLst>
              <a:ext uri="{FF2B5EF4-FFF2-40B4-BE49-F238E27FC236}">
                <a16:creationId xmlns:a16="http://schemas.microsoft.com/office/drawing/2014/main" id="{E936A217-22B0-BFC5-C967-3C01183FF643}"/>
              </a:ext>
            </a:extLst>
          </p:cNvPr>
          <p:cNvSpPr txBox="1"/>
          <p:nvPr/>
        </p:nvSpPr>
        <p:spPr>
          <a:xfrm>
            <a:off x="7125150" y="6356350"/>
            <a:ext cx="1147762" cy="230832"/>
          </a:xfrm>
          <a:prstGeom prst="rect">
            <a:avLst/>
          </a:prstGeom>
          <a:solidFill>
            <a:schemeClr val="bg1"/>
          </a:solidFill>
        </p:spPr>
        <p:txBody>
          <a:bodyPr wrap="square">
            <a:spAutoFit/>
          </a:bodyPr>
          <a:lstStyle/>
          <a:p>
            <a:pPr>
              <a:defRPr/>
            </a:pPr>
            <a:r>
              <a:rPr lang="ja-JP" altLang="en-US" sz="900" b="1" dirty="0"/>
              <a:t>蛋白質とカロリー</a:t>
            </a:r>
          </a:p>
        </p:txBody>
      </p:sp>
      <p:sp>
        <p:nvSpPr>
          <p:cNvPr id="6152" name="テキスト ボックス 6151">
            <a:extLst>
              <a:ext uri="{FF2B5EF4-FFF2-40B4-BE49-F238E27FC236}">
                <a16:creationId xmlns:a16="http://schemas.microsoft.com/office/drawing/2014/main" id="{8A4C4AD3-C9FD-51F9-0566-CB050942B48F}"/>
              </a:ext>
            </a:extLst>
          </p:cNvPr>
          <p:cNvSpPr txBox="1"/>
          <p:nvPr/>
        </p:nvSpPr>
        <p:spPr>
          <a:xfrm>
            <a:off x="9044873" y="6356350"/>
            <a:ext cx="1147761" cy="230832"/>
          </a:xfrm>
          <a:prstGeom prst="rect">
            <a:avLst/>
          </a:prstGeom>
          <a:solidFill>
            <a:schemeClr val="bg1"/>
          </a:solidFill>
        </p:spPr>
        <p:txBody>
          <a:bodyPr wrap="square">
            <a:spAutoFit/>
          </a:bodyPr>
          <a:lstStyle/>
          <a:p>
            <a:pPr>
              <a:defRPr/>
            </a:pPr>
            <a:r>
              <a:rPr lang="ja-JP" altLang="en-US" sz="900" b="1" dirty="0"/>
              <a:t>ひたすらカロリー</a:t>
            </a:r>
          </a:p>
        </p:txBody>
      </p:sp>
      <p:sp>
        <p:nvSpPr>
          <p:cNvPr id="6154" name="正方形/長方形 6153">
            <a:extLst>
              <a:ext uri="{FF2B5EF4-FFF2-40B4-BE49-F238E27FC236}">
                <a16:creationId xmlns:a16="http://schemas.microsoft.com/office/drawing/2014/main" id="{1FB95B42-7C43-1B02-F6E1-88054FAE5F7B}"/>
              </a:ext>
            </a:extLst>
          </p:cNvPr>
          <p:cNvSpPr/>
          <p:nvPr/>
        </p:nvSpPr>
        <p:spPr>
          <a:xfrm>
            <a:off x="3260723" y="1376929"/>
            <a:ext cx="2360612" cy="425139"/>
          </a:xfrm>
          <a:prstGeom prst="rect">
            <a:avLst/>
          </a:prstGeom>
          <a:noFill/>
          <a:ln w="7620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53" name="正方形/長方形 6152">
            <a:extLst>
              <a:ext uri="{FF2B5EF4-FFF2-40B4-BE49-F238E27FC236}">
                <a16:creationId xmlns:a16="http://schemas.microsoft.com/office/drawing/2014/main" id="{AC80DE83-00C6-3B61-9385-CA01914F07A0}"/>
              </a:ext>
            </a:extLst>
          </p:cNvPr>
          <p:cNvSpPr/>
          <p:nvPr/>
        </p:nvSpPr>
        <p:spPr>
          <a:xfrm>
            <a:off x="9901238" y="200025"/>
            <a:ext cx="1857375" cy="55721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a:solidFill>
                  <a:srgbClr val="FF0000"/>
                </a:solidFill>
              </a:rPr>
              <a:t>仮公表版</a:t>
            </a:r>
            <a:endParaRPr kumimoji="1" lang="ja-JP" altLang="en-US" sz="2400" b="1" dirty="0">
              <a:solidFill>
                <a:srgbClr val="FF0000"/>
              </a:solidFill>
            </a:endParaRPr>
          </a:p>
        </p:txBody>
      </p:sp>
      <p:sp>
        <p:nvSpPr>
          <p:cNvPr id="6158" name="テキスト ボックス 6157">
            <a:extLst>
              <a:ext uri="{FF2B5EF4-FFF2-40B4-BE49-F238E27FC236}">
                <a16:creationId xmlns:a16="http://schemas.microsoft.com/office/drawing/2014/main" id="{524CEA0A-9B99-1146-65B2-34901571FB80}"/>
              </a:ext>
            </a:extLst>
          </p:cNvPr>
          <p:cNvSpPr txBox="1"/>
          <p:nvPr/>
        </p:nvSpPr>
        <p:spPr>
          <a:xfrm>
            <a:off x="3233740" y="5418222"/>
            <a:ext cx="731836" cy="253916"/>
          </a:xfrm>
          <a:prstGeom prst="rect">
            <a:avLst/>
          </a:prstGeom>
          <a:solidFill>
            <a:schemeClr val="bg1"/>
          </a:solidFill>
        </p:spPr>
        <p:txBody>
          <a:bodyPr wrap="square">
            <a:spAutoFit/>
          </a:bodyPr>
          <a:lstStyle/>
          <a:p>
            <a:pPr>
              <a:defRPr/>
            </a:pPr>
            <a:r>
              <a:rPr lang="ja-JP" altLang="en-US" sz="1050" b="1" dirty="0"/>
              <a:t>皮下脂肪</a:t>
            </a:r>
          </a:p>
        </p:txBody>
      </p:sp>
      <p:cxnSp>
        <p:nvCxnSpPr>
          <p:cNvPr id="6159" name="直線矢印コネクタ 6158">
            <a:extLst>
              <a:ext uri="{FF2B5EF4-FFF2-40B4-BE49-F238E27FC236}">
                <a16:creationId xmlns:a16="http://schemas.microsoft.com/office/drawing/2014/main" id="{0BF2BBB9-BC78-2DDB-321F-87175B67C322}"/>
              </a:ext>
            </a:extLst>
          </p:cNvPr>
          <p:cNvCxnSpPr>
            <a:cxnSpLocks/>
          </p:cNvCxnSpPr>
          <p:nvPr/>
        </p:nvCxnSpPr>
        <p:spPr>
          <a:xfrm>
            <a:off x="5640682" y="5463111"/>
            <a:ext cx="1446368" cy="0"/>
          </a:xfrm>
          <a:prstGeom prst="straightConnector1">
            <a:avLst/>
          </a:prstGeom>
          <a:ln w="508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160" name="吹き出し: 角を丸めた四角形 6159">
            <a:extLst>
              <a:ext uri="{FF2B5EF4-FFF2-40B4-BE49-F238E27FC236}">
                <a16:creationId xmlns:a16="http://schemas.microsoft.com/office/drawing/2014/main" id="{1276020A-3CB7-5752-9E7F-C3798084EB5B}"/>
              </a:ext>
            </a:extLst>
          </p:cNvPr>
          <p:cNvSpPr/>
          <p:nvPr/>
        </p:nvSpPr>
        <p:spPr>
          <a:xfrm>
            <a:off x="5623881" y="5001152"/>
            <a:ext cx="1446369" cy="376234"/>
          </a:xfrm>
          <a:prstGeom prst="wedgeRoundRect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rPr>
              <a:t>皮下脂肪の過剰付着抑制の</a:t>
            </a:r>
            <a:endParaRPr kumimoji="1" lang="en-US" altLang="ja-JP" sz="800" b="1" dirty="0">
              <a:solidFill>
                <a:schemeClr val="tx1"/>
              </a:solidFill>
            </a:endParaRPr>
          </a:p>
          <a:p>
            <a:pPr algn="ctr"/>
            <a:r>
              <a:rPr kumimoji="1" lang="ja-JP" altLang="en-US" sz="800" b="1" dirty="0">
                <a:solidFill>
                  <a:schemeClr val="tx1"/>
                </a:solidFill>
              </a:rPr>
              <a:t>可能性ある時期</a:t>
            </a:r>
          </a:p>
        </p:txBody>
      </p:sp>
      <p:sp>
        <p:nvSpPr>
          <p:cNvPr id="6163" name="楕円 6162">
            <a:extLst>
              <a:ext uri="{FF2B5EF4-FFF2-40B4-BE49-F238E27FC236}">
                <a16:creationId xmlns:a16="http://schemas.microsoft.com/office/drawing/2014/main" id="{9BE6D6B9-B13F-3F72-0D2C-7BBC9C435F2B}"/>
              </a:ext>
            </a:extLst>
          </p:cNvPr>
          <p:cNvSpPr/>
          <p:nvPr/>
        </p:nvSpPr>
        <p:spPr>
          <a:xfrm>
            <a:off x="3267727" y="5355348"/>
            <a:ext cx="704853" cy="296862"/>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cxnSp>
        <p:nvCxnSpPr>
          <p:cNvPr id="32" name="直線矢印コネクタ 31">
            <a:extLst>
              <a:ext uri="{FF2B5EF4-FFF2-40B4-BE49-F238E27FC236}">
                <a16:creationId xmlns:a16="http://schemas.microsoft.com/office/drawing/2014/main" id="{542C6C9F-7071-0CE3-178E-117BFE44F34A}"/>
              </a:ext>
            </a:extLst>
          </p:cNvPr>
          <p:cNvCxnSpPr>
            <a:cxnSpLocks/>
          </p:cNvCxnSpPr>
          <p:nvPr/>
        </p:nvCxnSpPr>
        <p:spPr>
          <a:xfrm>
            <a:off x="5629304" y="3827222"/>
            <a:ext cx="1670906" cy="0"/>
          </a:xfrm>
          <a:prstGeom prst="straightConnector1">
            <a:avLst/>
          </a:prstGeom>
          <a:ln w="508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吹き出し: 角を丸めた四角形 32">
            <a:extLst>
              <a:ext uri="{FF2B5EF4-FFF2-40B4-BE49-F238E27FC236}">
                <a16:creationId xmlns:a16="http://schemas.microsoft.com/office/drawing/2014/main" id="{649E2C84-66DA-FD98-BCF7-4D03BCA0D362}"/>
              </a:ext>
            </a:extLst>
          </p:cNvPr>
          <p:cNvSpPr/>
          <p:nvPr/>
        </p:nvSpPr>
        <p:spPr>
          <a:xfrm>
            <a:off x="5708434" y="3365263"/>
            <a:ext cx="1512647" cy="376234"/>
          </a:xfrm>
          <a:prstGeom prst="wedgeRoundRect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rgbClr val="FF0000"/>
                </a:solidFill>
              </a:rPr>
              <a:t>ロース心を太くするためバイパス蛋白</a:t>
            </a:r>
            <a:r>
              <a:rPr kumimoji="1" lang="ja-JP" altLang="en-US" sz="800" b="1" dirty="0">
                <a:solidFill>
                  <a:schemeClr val="tx1"/>
                </a:solidFill>
              </a:rPr>
              <a:t>を給与する時期</a:t>
            </a:r>
          </a:p>
        </p:txBody>
      </p:sp>
      <p:sp>
        <p:nvSpPr>
          <p:cNvPr id="37" name="楕円 36">
            <a:extLst>
              <a:ext uri="{FF2B5EF4-FFF2-40B4-BE49-F238E27FC236}">
                <a16:creationId xmlns:a16="http://schemas.microsoft.com/office/drawing/2014/main" id="{F6063FE5-9138-5AD1-0BCC-C5610A3E2923}"/>
              </a:ext>
            </a:extLst>
          </p:cNvPr>
          <p:cNvSpPr/>
          <p:nvPr/>
        </p:nvSpPr>
        <p:spPr>
          <a:xfrm>
            <a:off x="3094897" y="5678087"/>
            <a:ext cx="862742" cy="296862"/>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
        <p:nvSpPr>
          <p:cNvPr id="38" name="楕円 37">
            <a:extLst>
              <a:ext uri="{FF2B5EF4-FFF2-40B4-BE49-F238E27FC236}">
                <a16:creationId xmlns:a16="http://schemas.microsoft.com/office/drawing/2014/main" id="{0853CAEB-0286-F3E4-C5C4-FA4EE63E685F}"/>
              </a:ext>
            </a:extLst>
          </p:cNvPr>
          <p:cNvSpPr/>
          <p:nvPr/>
        </p:nvSpPr>
        <p:spPr>
          <a:xfrm>
            <a:off x="3086100" y="6035809"/>
            <a:ext cx="862742" cy="296862"/>
          </a:xfrm>
          <a:prstGeom prst="ellipse">
            <a:avLst/>
          </a:prstGeom>
          <a:noFill/>
          <a:ln w="50800">
            <a:solidFill>
              <a:srgbClr val="00FFFF"/>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sz="1050"/>
          </a:p>
        </p:txBody>
      </p:sp>
    </p:spTree>
    <p:extLst>
      <p:ext uri="{BB962C8B-B14F-4D97-AF65-F5344CB8AC3E}">
        <p14:creationId xmlns:p14="http://schemas.microsoft.com/office/powerpoint/2010/main" val="1984850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par>
                                <p:cTn id="24" presetID="10" presetClass="entr" presetSubtype="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500"/>
                                        <p:tgtEl>
                                          <p:spTgt spid="4"/>
                                        </p:tgtEl>
                                      </p:cBhvr>
                                    </p:animEffect>
                                  </p:childTnLst>
                                </p:cTn>
                              </p:par>
                              <p:par>
                                <p:cTn id="32" presetID="10" presetClass="entr" presetSubtype="0" fill="hold"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fade">
                                      <p:cBhvr>
                                        <p:cTn id="34" dur="5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par>
                                <p:cTn id="40" presetID="10" presetClass="entr" presetSubtype="0" fill="hold"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arn(inVertical)">
                                      <p:cBhvr>
                                        <p:cTn id="47" dur="500"/>
                                        <p:tgtEl>
                                          <p:spTgt spid="5"/>
                                        </p:tgtEl>
                                      </p:cBhvr>
                                    </p:animEffect>
                                  </p:childTnLst>
                                </p:cTn>
                              </p:par>
                              <p:par>
                                <p:cTn id="48" presetID="16" presetClass="entr" presetSubtype="21" fill="hold"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barn(inVertical)">
                                      <p:cBhvr>
                                        <p:cTn id="50" dur="500"/>
                                        <p:tgtEl>
                                          <p:spTgt spid="18"/>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nodeType="click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barn(inVertical)">
                                      <p:cBhvr>
                                        <p:cTn id="55" dur="500"/>
                                        <p:tgtEl>
                                          <p:spTgt spid="20"/>
                                        </p:tgtEl>
                                      </p:cBhvr>
                                    </p:animEffect>
                                  </p:childTnLst>
                                </p:cTn>
                              </p:par>
                              <p:par>
                                <p:cTn id="56" presetID="16" presetClass="entr" presetSubtype="21" fill="hold"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barn(inVertical)">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fade">
                                      <p:cBhvr>
                                        <p:cTn id="63" dur="500"/>
                                        <p:tgtEl>
                                          <p:spTgt spid="21"/>
                                        </p:tgtEl>
                                      </p:cBhvr>
                                    </p:animEffect>
                                  </p:childTnLst>
                                </p:cTn>
                              </p:par>
                              <p:par>
                                <p:cTn id="64" presetID="10" presetClass="entr" presetSubtype="0" fill="hold" nodeType="withEffect">
                                  <p:stCondLst>
                                    <p:cond delay="0"/>
                                  </p:stCondLst>
                                  <p:childTnLst>
                                    <p:set>
                                      <p:cBhvr>
                                        <p:cTn id="65" dur="1" fill="hold">
                                          <p:stCondLst>
                                            <p:cond delay="0"/>
                                          </p:stCondLst>
                                        </p:cTn>
                                        <p:tgtEl>
                                          <p:spTgt spid="37"/>
                                        </p:tgtEl>
                                        <p:attrNameLst>
                                          <p:attrName>style.visibility</p:attrName>
                                        </p:attrNameLst>
                                      </p:cBhvr>
                                      <p:to>
                                        <p:strVal val="visible"/>
                                      </p:to>
                                    </p:set>
                                    <p:animEffect transition="in" filter="fade">
                                      <p:cBhvr>
                                        <p:cTn id="66" dur="1000"/>
                                        <p:tgtEl>
                                          <p:spTgt spid="37"/>
                                        </p:tgtEl>
                                      </p:cBhvr>
                                    </p:animEffect>
                                  </p:childTnLst>
                                </p:cTn>
                              </p:par>
                              <p:par>
                                <p:cTn id="67" presetID="10" presetClass="entr" presetSubtype="0" fill="hold" nodeType="withEffect">
                                  <p:stCondLst>
                                    <p:cond delay="0"/>
                                  </p:stCondLst>
                                  <p:childTnLst>
                                    <p:set>
                                      <p:cBhvr>
                                        <p:cTn id="68" dur="1" fill="hold">
                                          <p:stCondLst>
                                            <p:cond delay="0"/>
                                          </p:stCondLst>
                                        </p:cTn>
                                        <p:tgtEl>
                                          <p:spTgt spid="38"/>
                                        </p:tgtEl>
                                        <p:attrNameLst>
                                          <p:attrName>style.visibility</p:attrName>
                                        </p:attrNameLst>
                                      </p:cBhvr>
                                      <p:to>
                                        <p:strVal val="visible"/>
                                      </p:to>
                                    </p:set>
                                    <p:animEffect transition="in" filter="fade">
                                      <p:cBhvr>
                                        <p:cTn id="69" dur="1000"/>
                                        <p:tgtEl>
                                          <p:spTgt spid="38"/>
                                        </p:tgtEl>
                                      </p:cBhvr>
                                    </p:animEffect>
                                  </p:childTnLst>
                                </p:cTn>
                              </p:par>
                              <p:par>
                                <p:cTn id="70" presetID="10" presetClass="entr" presetSubtype="0" fill="hold" nodeType="with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fade">
                                      <p:cBhvr>
                                        <p:cTn id="72" dur="500"/>
                                        <p:tgtEl>
                                          <p:spTgt spid="2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1" nodeType="clickEffect">
                                  <p:stCondLst>
                                    <p:cond delay="0"/>
                                  </p:stCondLst>
                                  <p:childTnLst>
                                    <p:set>
                                      <p:cBhvr>
                                        <p:cTn id="76" dur="1" fill="hold">
                                          <p:stCondLst>
                                            <p:cond delay="0"/>
                                          </p:stCondLst>
                                        </p:cTn>
                                        <p:tgtEl>
                                          <p:spTgt spid="2"/>
                                        </p:tgtEl>
                                        <p:attrNameLst>
                                          <p:attrName>style.visibility</p:attrName>
                                        </p:attrNameLst>
                                      </p:cBhvr>
                                      <p:to>
                                        <p:strVal val="visible"/>
                                      </p:to>
                                    </p:set>
                                    <p:animEffect transition="in" filter="fade">
                                      <p:cBhvr>
                                        <p:cTn id="77" dur="500"/>
                                        <p:tgtEl>
                                          <p:spTgt spid="2"/>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6158"/>
                                        </p:tgtEl>
                                        <p:attrNameLst>
                                          <p:attrName>style.visibility</p:attrName>
                                        </p:attrNameLst>
                                      </p:cBhvr>
                                      <p:to>
                                        <p:strVal val="visible"/>
                                      </p:to>
                                    </p:set>
                                    <p:animEffect transition="in" filter="barn(inVertical)">
                                      <p:cBhvr>
                                        <p:cTn id="82" dur="500"/>
                                        <p:tgtEl>
                                          <p:spTgt spid="6158"/>
                                        </p:tgtEl>
                                      </p:cBhvr>
                                    </p:animEffect>
                                  </p:childTnLst>
                                </p:cTn>
                              </p:par>
                            </p:childTnLst>
                          </p:cTn>
                        </p:par>
                        <p:par>
                          <p:cTn id="83" fill="hold">
                            <p:stCondLst>
                              <p:cond delay="500"/>
                            </p:stCondLst>
                            <p:childTnLst>
                              <p:par>
                                <p:cTn id="84" presetID="10" presetClass="entr" presetSubtype="0" fill="hold" nodeType="afterEffect">
                                  <p:stCondLst>
                                    <p:cond delay="500"/>
                                  </p:stCondLst>
                                  <p:childTnLst>
                                    <p:set>
                                      <p:cBhvr>
                                        <p:cTn id="85" dur="1" fill="hold">
                                          <p:stCondLst>
                                            <p:cond delay="0"/>
                                          </p:stCondLst>
                                        </p:cTn>
                                        <p:tgtEl>
                                          <p:spTgt spid="6163"/>
                                        </p:tgtEl>
                                        <p:attrNameLst>
                                          <p:attrName>style.visibility</p:attrName>
                                        </p:attrNameLst>
                                      </p:cBhvr>
                                      <p:to>
                                        <p:strVal val="visible"/>
                                      </p:to>
                                    </p:set>
                                    <p:animEffect transition="in" filter="fade">
                                      <p:cBhvr>
                                        <p:cTn id="86" dur="1000"/>
                                        <p:tgtEl>
                                          <p:spTgt spid="6163"/>
                                        </p:tgtEl>
                                      </p:cBhvr>
                                    </p:animEffect>
                                  </p:childTnLst>
                                </p:cTn>
                              </p:par>
                            </p:childTnLst>
                          </p:cTn>
                        </p:par>
                        <p:par>
                          <p:cTn id="87" fill="hold">
                            <p:stCondLst>
                              <p:cond delay="2000"/>
                            </p:stCondLst>
                            <p:childTnLst>
                              <p:par>
                                <p:cTn id="88" presetID="10" presetClass="entr" presetSubtype="0" fill="hold" grpId="0" nodeType="afterEffect">
                                  <p:stCondLst>
                                    <p:cond delay="0"/>
                                  </p:stCondLst>
                                  <p:childTnLst>
                                    <p:set>
                                      <p:cBhvr>
                                        <p:cTn id="89" dur="1" fill="hold">
                                          <p:stCondLst>
                                            <p:cond delay="0"/>
                                          </p:stCondLst>
                                        </p:cTn>
                                        <p:tgtEl>
                                          <p:spTgt spid="6160"/>
                                        </p:tgtEl>
                                        <p:attrNameLst>
                                          <p:attrName>style.visibility</p:attrName>
                                        </p:attrNameLst>
                                      </p:cBhvr>
                                      <p:to>
                                        <p:strVal val="visible"/>
                                      </p:to>
                                    </p:set>
                                    <p:animEffect transition="in" filter="fade">
                                      <p:cBhvr>
                                        <p:cTn id="90" dur="500"/>
                                        <p:tgtEl>
                                          <p:spTgt spid="6160"/>
                                        </p:tgtEl>
                                      </p:cBhvr>
                                    </p:animEffect>
                                  </p:childTnLst>
                                </p:cTn>
                              </p:par>
                              <p:par>
                                <p:cTn id="91" presetID="16" presetClass="entr" presetSubtype="42" fill="hold" nodeType="withEffect">
                                  <p:stCondLst>
                                    <p:cond delay="0"/>
                                  </p:stCondLst>
                                  <p:childTnLst>
                                    <p:set>
                                      <p:cBhvr>
                                        <p:cTn id="92" dur="1" fill="hold">
                                          <p:stCondLst>
                                            <p:cond delay="0"/>
                                          </p:stCondLst>
                                        </p:cTn>
                                        <p:tgtEl>
                                          <p:spTgt spid="6159"/>
                                        </p:tgtEl>
                                        <p:attrNameLst>
                                          <p:attrName>style.visibility</p:attrName>
                                        </p:attrNameLst>
                                      </p:cBhvr>
                                      <p:to>
                                        <p:strVal val="visible"/>
                                      </p:to>
                                    </p:set>
                                    <p:animEffect transition="in" filter="barn(outHorizontal)">
                                      <p:cBhvr>
                                        <p:cTn id="93" dur="500"/>
                                        <p:tgtEl>
                                          <p:spTgt spid="6159"/>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ntr" presetSubtype="0" fill="hold" grpId="1" nodeType="clickEffect">
                                  <p:stCondLst>
                                    <p:cond delay="0"/>
                                  </p:stCondLst>
                                  <p:childTnLst>
                                    <p:set>
                                      <p:cBhvr>
                                        <p:cTn id="97" dur="1" fill="hold">
                                          <p:stCondLst>
                                            <p:cond delay="0"/>
                                          </p:stCondLst>
                                        </p:cTn>
                                        <p:tgtEl>
                                          <p:spTgt spid="25"/>
                                        </p:tgtEl>
                                        <p:attrNameLst>
                                          <p:attrName>style.visibility</p:attrName>
                                        </p:attrNameLst>
                                      </p:cBhvr>
                                      <p:to>
                                        <p:strVal val="visible"/>
                                      </p:to>
                                    </p:set>
                                    <p:animEffect transition="in" filter="fade">
                                      <p:cBhvr>
                                        <p:cTn id="98" dur="500"/>
                                        <p:tgtEl>
                                          <p:spTgt spid="25"/>
                                        </p:tgtEl>
                                      </p:cBhvr>
                                    </p:animEffect>
                                  </p:childTnLst>
                                </p:cTn>
                              </p:par>
                              <p:par>
                                <p:cTn id="99" presetID="10" presetClass="entr" presetSubtype="0" fill="hold" nodeType="withEffect">
                                  <p:stCondLst>
                                    <p:cond delay="0"/>
                                  </p:stCondLst>
                                  <p:childTnLst>
                                    <p:set>
                                      <p:cBhvr>
                                        <p:cTn id="100" dur="1" fill="hold">
                                          <p:stCondLst>
                                            <p:cond delay="0"/>
                                          </p:stCondLst>
                                        </p:cTn>
                                        <p:tgtEl>
                                          <p:spTgt spid="22"/>
                                        </p:tgtEl>
                                        <p:attrNameLst>
                                          <p:attrName>style.visibility</p:attrName>
                                        </p:attrNameLst>
                                      </p:cBhvr>
                                      <p:to>
                                        <p:strVal val="visible"/>
                                      </p:to>
                                    </p:set>
                                    <p:animEffect transition="in" filter="fade">
                                      <p:cBhvr>
                                        <p:cTn id="101" dur="500"/>
                                        <p:tgtEl>
                                          <p:spTgt spid="22"/>
                                        </p:tgtEl>
                                      </p:cBhvr>
                                    </p:animEffect>
                                  </p:childTnLst>
                                </p:cTn>
                              </p:par>
                            </p:childTnLst>
                          </p:cTn>
                        </p:par>
                        <p:par>
                          <p:cTn id="102" fill="hold">
                            <p:stCondLst>
                              <p:cond delay="500"/>
                            </p:stCondLst>
                            <p:childTnLst>
                              <p:par>
                                <p:cTn id="103" presetID="16" presetClass="entr" presetSubtype="21" fill="hold" nodeType="afterEffect">
                                  <p:stCondLst>
                                    <p:cond delay="0"/>
                                  </p:stCondLst>
                                  <p:childTnLst>
                                    <p:set>
                                      <p:cBhvr>
                                        <p:cTn id="104" dur="1" fill="hold">
                                          <p:stCondLst>
                                            <p:cond delay="0"/>
                                          </p:stCondLst>
                                        </p:cTn>
                                        <p:tgtEl>
                                          <p:spTgt spid="6"/>
                                        </p:tgtEl>
                                        <p:attrNameLst>
                                          <p:attrName>style.visibility</p:attrName>
                                        </p:attrNameLst>
                                      </p:cBhvr>
                                      <p:to>
                                        <p:strVal val="visible"/>
                                      </p:to>
                                    </p:set>
                                    <p:animEffect transition="in" filter="barn(inVertical)">
                                      <p:cBhvr>
                                        <p:cTn id="105" dur="1000"/>
                                        <p:tgtEl>
                                          <p:spTgt spid="6"/>
                                        </p:tgtEl>
                                      </p:cBhvr>
                                    </p:animEffect>
                                  </p:childTnLst>
                                </p:cTn>
                              </p:par>
                            </p:childTnLst>
                          </p:cTn>
                        </p:par>
                        <p:par>
                          <p:cTn id="106" fill="hold">
                            <p:stCondLst>
                              <p:cond delay="1500"/>
                            </p:stCondLst>
                            <p:childTnLst>
                              <p:par>
                                <p:cTn id="107" presetID="10" presetClass="entr" presetSubtype="0" fill="hold" nodeType="afterEffect">
                                  <p:stCondLst>
                                    <p:cond delay="500"/>
                                  </p:stCondLst>
                                  <p:childTnLst>
                                    <p:set>
                                      <p:cBhvr>
                                        <p:cTn id="108" dur="1" fill="hold">
                                          <p:stCondLst>
                                            <p:cond delay="0"/>
                                          </p:stCondLst>
                                        </p:cTn>
                                        <p:tgtEl>
                                          <p:spTgt spid="11"/>
                                        </p:tgtEl>
                                        <p:attrNameLst>
                                          <p:attrName>style.visibility</p:attrName>
                                        </p:attrNameLst>
                                      </p:cBhvr>
                                      <p:to>
                                        <p:strVal val="visible"/>
                                      </p:to>
                                    </p:set>
                                    <p:animEffect transition="in" filter="fade">
                                      <p:cBhvr>
                                        <p:cTn id="109" dur="1000"/>
                                        <p:tgtEl>
                                          <p:spTgt spid="11"/>
                                        </p:tgtEl>
                                      </p:cBhvr>
                                    </p:animEffect>
                                  </p:childTnLst>
                                </p:cTn>
                              </p:par>
                            </p:childTnLst>
                          </p:cTn>
                        </p:par>
                        <p:par>
                          <p:cTn id="110" fill="hold">
                            <p:stCondLst>
                              <p:cond delay="3000"/>
                            </p:stCondLst>
                            <p:childTnLst>
                              <p:par>
                                <p:cTn id="111" presetID="16" presetClass="entr" presetSubtype="21" fill="hold" nodeType="afterEffect">
                                  <p:stCondLst>
                                    <p:cond delay="1000"/>
                                  </p:stCondLst>
                                  <p:childTnLst>
                                    <p:set>
                                      <p:cBhvr>
                                        <p:cTn id="112" dur="1" fill="hold">
                                          <p:stCondLst>
                                            <p:cond delay="0"/>
                                          </p:stCondLst>
                                        </p:cTn>
                                        <p:tgtEl>
                                          <p:spTgt spid="27"/>
                                        </p:tgtEl>
                                        <p:attrNameLst>
                                          <p:attrName>style.visibility</p:attrName>
                                        </p:attrNameLst>
                                      </p:cBhvr>
                                      <p:to>
                                        <p:strVal val="visible"/>
                                      </p:to>
                                    </p:set>
                                    <p:animEffect transition="in" filter="barn(inVertical)">
                                      <p:cBhvr>
                                        <p:cTn id="113" dur="1000"/>
                                        <p:tgtEl>
                                          <p:spTgt spid="27"/>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nodeType="clickEffect">
                                  <p:stCondLst>
                                    <p:cond delay="0"/>
                                  </p:stCondLst>
                                  <p:childTnLst>
                                    <p:set>
                                      <p:cBhvr>
                                        <p:cTn id="117" dur="1" fill="hold">
                                          <p:stCondLst>
                                            <p:cond delay="0"/>
                                          </p:stCondLst>
                                        </p:cTn>
                                        <p:tgtEl>
                                          <p:spTgt spid="28"/>
                                        </p:tgtEl>
                                        <p:attrNameLst>
                                          <p:attrName>style.visibility</p:attrName>
                                        </p:attrNameLst>
                                      </p:cBhvr>
                                      <p:to>
                                        <p:strVal val="visible"/>
                                      </p:to>
                                    </p:set>
                                    <p:animEffect transition="in" filter="fade">
                                      <p:cBhvr>
                                        <p:cTn id="118" dur="500"/>
                                        <p:tgtEl>
                                          <p:spTgt spid="28"/>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nodeType="clickEffect">
                                  <p:stCondLst>
                                    <p:cond delay="0"/>
                                  </p:stCondLst>
                                  <p:childTnLst>
                                    <p:set>
                                      <p:cBhvr>
                                        <p:cTn id="122" dur="1" fill="hold">
                                          <p:stCondLst>
                                            <p:cond delay="0"/>
                                          </p:stCondLst>
                                        </p:cTn>
                                        <p:tgtEl>
                                          <p:spTgt spid="13"/>
                                        </p:tgtEl>
                                        <p:attrNameLst>
                                          <p:attrName>style.visibility</p:attrName>
                                        </p:attrNameLst>
                                      </p:cBhvr>
                                      <p:to>
                                        <p:strVal val="visible"/>
                                      </p:to>
                                    </p:set>
                                    <p:animEffect transition="in" filter="fade">
                                      <p:cBhvr>
                                        <p:cTn id="123" dur="500"/>
                                        <p:tgtEl>
                                          <p:spTgt spid="13"/>
                                        </p:tgtEl>
                                      </p:cBhvr>
                                    </p:animEffect>
                                  </p:childTnLst>
                                </p:cTn>
                              </p:par>
                              <p:par>
                                <p:cTn id="124" presetID="10" presetClass="entr" presetSubtype="0" fill="hold" nodeType="withEffect">
                                  <p:stCondLst>
                                    <p:cond delay="0"/>
                                  </p:stCondLst>
                                  <p:childTnLst>
                                    <p:set>
                                      <p:cBhvr>
                                        <p:cTn id="125" dur="1" fill="hold">
                                          <p:stCondLst>
                                            <p:cond delay="0"/>
                                          </p:stCondLst>
                                        </p:cTn>
                                        <p:tgtEl>
                                          <p:spTgt spid="24"/>
                                        </p:tgtEl>
                                        <p:attrNameLst>
                                          <p:attrName>style.visibility</p:attrName>
                                        </p:attrNameLst>
                                      </p:cBhvr>
                                      <p:to>
                                        <p:strVal val="visible"/>
                                      </p:to>
                                    </p:set>
                                    <p:animEffect transition="in" filter="fade">
                                      <p:cBhvr>
                                        <p:cTn id="126" dur="500"/>
                                        <p:tgtEl>
                                          <p:spTgt spid="24"/>
                                        </p:tgtEl>
                                      </p:cBhvr>
                                    </p:animEffect>
                                  </p:childTnLst>
                                </p:cTn>
                              </p:par>
                              <p:par>
                                <p:cTn id="127" presetID="16" presetClass="entr" presetSubtype="21" fill="hold" nodeType="withEffect">
                                  <p:stCondLst>
                                    <p:cond delay="0"/>
                                  </p:stCondLst>
                                  <p:childTnLst>
                                    <p:set>
                                      <p:cBhvr>
                                        <p:cTn id="128" dur="1" fill="hold">
                                          <p:stCondLst>
                                            <p:cond delay="0"/>
                                          </p:stCondLst>
                                        </p:cTn>
                                        <p:tgtEl>
                                          <p:spTgt spid="26"/>
                                        </p:tgtEl>
                                        <p:attrNameLst>
                                          <p:attrName>style.visibility</p:attrName>
                                        </p:attrNameLst>
                                      </p:cBhvr>
                                      <p:to>
                                        <p:strVal val="visible"/>
                                      </p:to>
                                    </p:set>
                                    <p:animEffect transition="in" filter="barn(inVertical)">
                                      <p:cBhvr>
                                        <p:cTn id="129" dur="500"/>
                                        <p:tgtEl>
                                          <p:spTgt spid="26"/>
                                        </p:tgtEl>
                                      </p:cBhvr>
                                    </p:animEffect>
                                  </p:childTnLst>
                                </p:cTn>
                              </p:par>
                            </p:childTnLst>
                          </p:cTn>
                        </p:par>
                      </p:childTnLst>
                    </p:cTn>
                  </p:par>
                  <p:par>
                    <p:cTn id="130" fill="hold">
                      <p:stCondLst>
                        <p:cond delay="indefinite"/>
                      </p:stCondLst>
                      <p:childTnLst>
                        <p:par>
                          <p:cTn id="131" fill="hold">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33"/>
                                        </p:tgtEl>
                                        <p:attrNameLst>
                                          <p:attrName>style.visibility</p:attrName>
                                        </p:attrNameLst>
                                      </p:cBhvr>
                                      <p:to>
                                        <p:strVal val="visible"/>
                                      </p:to>
                                    </p:set>
                                    <p:animEffect transition="in" filter="fade">
                                      <p:cBhvr>
                                        <p:cTn id="134" dur="500"/>
                                        <p:tgtEl>
                                          <p:spTgt spid="33"/>
                                        </p:tgtEl>
                                      </p:cBhvr>
                                    </p:animEffect>
                                  </p:childTnLst>
                                </p:cTn>
                              </p:par>
                              <p:par>
                                <p:cTn id="135" presetID="10" presetClass="entr" presetSubtype="0" fill="hold" nodeType="withEffect">
                                  <p:stCondLst>
                                    <p:cond delay="0"/>
                                  </p:stCondLst>
                                  <p:childTnLst>
                                    <p:set>
                                      <p:cBhvr>
                                        <p:cTn id="136" dur="1" fill="hold">
                                          <p:stCondLst>
                                            <p:cond delay="0"/>
                                          </p:stCondLst>
                                        </p:cTn>
                                        <p:tgtEl>
                                          <p:spTgt spid="32"/>
                                        </p:tgtEl>
                                        <p:attrNameLst>
                                          <p:attrName>style.visibility</p:attrName>
                                        </p:attrNameLst>
                                      </p:cBhvr>
                                      <p:to>
                                        <p:strVal val="visible"/>
                                      </p:to>
                                    </p:set>
                                    <p:animEffect transition="in" filter="fade">
                                      <p:cBhvr>
                                        <p:cTn id="137" dur="500"/>
                                        <p:tgtEl>
                                          <p:spTgt spid="32"/>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37" fill="hold" nodeType="clickEffect">
                                  <p:stCondLst>
                                    <p:cond delay="0"/>
                                  </p:stCondLst>
                                  <p:childTnLst>
                                    <p:set>
                                      <p:cBhvr>
                                        <p:cTn id="141" dur="1" fill="hold">
                                          <p:stCondLst>
                                            <p:cond delay="0"/>
                                          </p:stCondLst>
                                        </p:cTn>
                                        <p:tgtEl>
                                          <p:spTgt spid="29"/>
                                        </p:tgtEl>
                                        <p:attrNameLst>
                                          <p:attrName>style.visibility</p:attrName>
                                        </p:attrNameLst>
                                      </p:cBhvr>
                                      <p:to>
                                        <p:strVal val="visible"/>
                                      </p:to>
                                    </p:set>
                                    <p:animEffect transition="in" filter="barn(outVertical)">
                                      <p:cBhvr>
                                        <p:cTn id="142" dur="600"/>
                                        <p:tgtEl>
                                          <p:spTgt spid="29"/>
                                        </p:tgtEl>
                                      </p:cBhvr>
                                    </p:animEffect>
                                  </p:childTnLst>
                                </p:cTn>
                              </p:par>
                              <p:par>
                                <p:cTn id="143" presetID="10" presetClass="entr" presetSubtype="0" fill="hold" nodeType="withEffect">
                                  <p:stCondLst>
                                    <p:cond delay="0"/>
                                  </p:stCondLst>
                                  <p:childTnLst>
                                    <p:set>
                                      <p:cBhvr>
                                        <p:cTn id="144" dur="1" fill="hold">
                                          <p:stCondLst>
                                            <p:cond delay="0"/>
                                          </p:stCondLst>
                                        </p:cTn>
                                        <p:tgtEl>
                                          <p:spTgt spid="6149"/>
                                        </p:tgtEl>
                                        <p:attrNameLst>
                                          <p:attrName>style.visibility</p:attrName>
                                        </p:attrNameLst>
                                      </p:cBhvr>
                                      <p:to>
                                        <p:strVal val="visible"/>
                                      </p:to>
                                    </p:set>
                                    <p:animEffect transition="in" filter="fade">
                                      <p:cBhvr>
                                        <p:cTn id="145" dur="500"/>
                                        <p:tgtEl>
                                          <p:spTgt spid="6149"/>
                                        </p:tgtEl>
                                      </p:cBhvr>
                                    </p:animEffect>
                                  </p:childTnLst>
                                </p:cTn>
                              </p:par>
                              <p:par>
                                <p:cTn id="146" presetID="16" presetClass="entr" presetSubtype="37" fill="hold" nodeType="withEffect">
                                  <p:stCondLst>
                                    <p:cond delay="0"/>
                                  </p:stCondLst>
                                  <p:childTnLst>
                                    <p:set>
                                      <p:cBhvr>
                                        <p:cTn id="147" dur="1" fill="hold">
                                          <p:stCondLst>
                                            <p:cond delay="0"/>
                                          </p:stCondLst>
                                        </p:cTn>
                                        <p:tgtEl>
                                          <p:spTgt spid="30"/>
                                        </p:tgtEl>
                                        <p:attrNameLst>
                                          <p:attrName>style.visibility</p:attrName>
                                        </p:attrNameLst>
                                      </p:cBhvr>
                                      <p:to>
                                        <p:strVal val="visible"/>
                                      </p:to>
                                    </p:set>
                                    <p:animEffect transition="in" filter="barn(outVertical)">
                                      <p:cBhvr>
                                        <p:cTn id="148" dur="500"/>
                                        <p:tgtEl>
                                          <p:spTgt spid="30"/>
                                        </p:tgtEl>
                                      </p:cBhvr>
                                    </p:animEffect>
                                  </p:childTnLst>
                                </p:cTn>
                              </p:par>
                              <p:par>
                                <p:cTn id="149" presetID="10" presetClass="entr" presetSubtype="0" fill="hold" nodeType="withEffect">
                                  <p:stCondLst>
                                    <p:cond delay="0"/>
                                  </p:stCondLst>
                                  <p:childTnLst>
                                    <p:set>
                                      <p:cBhvr>
                                        <p:cTn id="150" dur="1" fill="hold">
                                          <p:stCondLst>
                                            <p:cond delay="0"/>
                                          </p:stCondLst>
                                        </p:cTn>
                                        <p:tgtEl>
                                          <p:spTgt spid="6150"/>
                                        </p:tgtEl>
                                        <p:attrNameLst>
                                          <p:attrName>style.visibility</p:attrName>
                                        </p:attrNameLst>
                                      </p:cBhvr>
                                      <p:to>
                                        <p:strVal val="visible"/>
                                      </p:to>
                                    </p:set>
                                    <p:animEffect transition="in" filter="fade">
                                      <p:cBhvr>
                                        <p:cTn id="151" dur="500"/>
                                        <p:tgtEl>
                                          <p:spTgt spid="6150"/>
                                        </p:tgtEl>
                                      </p:cBhvr>
                                    </p:animEffect>
                                  </p:childTnLst>
                                </p:cTn>
                              </p:par>
                              <p:par>
                                <p:cTn id="152" presetID="22" presetClass="entr" presetSubtype="8" fill="hold" nodeType="withEffect">
                                  <p:stCondLst>
                                    <p:cond delay="0"/>
                                  </p:stCondLst>
                                  <p:childTnLst>
                                    <p:set>
                                      <p:cBhvr>
                                        <p:cTn id="153" dur="1" fill="hold">
                                          <p:stCondLst>
                                            <p:cond delay="0"/>
                                          </p:stCondLst>
                                        </p:cTn>
                                        <p:tgtEl>
                                          <p:spTgt spid="6145"/>
                                        </p:tgtEl>
                                        <p:attrNameLst>
                                          <p:attrName>style.visibility</p:attrName>
                                        </p:attrNameLst>
                                      </p:cBhvr>
                                      <p:to>
                                        <p:strVal val="visible"/>
                                      </p:to>
                                    </p:set>
                                    <p:animEffect transition="in" filter="wipe(left)">
                                      <p:cBhvr>
                                        <p:cTn id="154" dur="500"/>
                                        <p:tgtEl>
                                          <p:spTgt spid="6145"/>
                                        </p:tgtEl>
                                      </p:cBhvr>
                                    </p:animEffect>
                                  </p:childTnLst>
                                </p:cTn>
                              </p:par>
                              <p:par>
                                <p:cTn id="155" presetID="10" presetClass="entr" presetSubtype="0" fill="hold" grpId="0" nodeType="withEffect">
                                  <p:stCondLst>
                                    <p:cond delay="0"/>
                                  </p:stCondLst>
                                  <p:childTnLst>
                                    <p:set>
                                      <p:cBhvr>
                                        <p:cTn id="156" dur="1" fill="hold">
                                          <p:stCondLst>
                                            <p:cond delay="0"/>
                                          </p:stCondLst>
                                        </p:cTn>
                                        <p:tgtEl>
                                          <p:spTgt spid="6151"/>
                                        </p:tgtEl>
                                        <p:attrNameLst>
                                          <p:attrName>style.visibility</p:attrName>
                                        </p:attrNameLst>
                                      </p:cBhvr>
                                      <p:to>
                                        <p:strVal val="visible"/>
                                      </p:to>
                                    </p:set>
                                    <p:animEffect transition="in" filter="fade">
                                      <p:cBhvr>
                                        <p:cTn id="157" dur="500"/>
                                        <p:tgtEl>
                                          <p:spTgt spid="6151"/>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nodeType="clickEffect">
                                  <p:stCondLst>
                                    <p:cond delay="0"/>
                                  </p:stCondLst>
                                  <p:childTnLst>
                                    <p:set>
                                      <p:cBhvr>
                                        <p:cTn id="161" dur="1" fill="hold">
                                          <p:stCondLst>
                                            <p:cond delay="0"/>
                                          </p:stCondLst>
                                        </p:cTn>
                                        <p:tgtEl>
                                          <p:spTgt spid="7"/>
                                        </p:tgtEl>
                                        <p:attrNameLst>
                                          <p:attrName>style.visibility</p:attrName>
                                        </p:attrNameLst>
                                      </p:cBhvr>
                                      <p:to>
                                        <p:strVal val="visible"/>
                                      </p:to>
                                    </p:set>
                                    <p:animEffect transition="in" filter="barn(inVertical)">
                                      <p:cBhvr>
                                        <p:cTn id="162" dur="500"/>
                                        <p:tgtEl>
                                          <p:spTgt spid="7"/>
                                        </p:tgtEl>
                                      </p:cBhvr>
                                    </p:animEffect>
                                  </p:childTnLst>
                                </p:cTn>
                              </p:par>
                              <p:par>
                                <p:cTn id="163" presetID="16" presetClass="entr" presetSubtype="21" fill="hold" nodeType="withEffect">
                                  <p:stCondLst>
                                    <p:cond delay="0"/>
                                  </p:stCondLst>
                                  <p:childTnLst>
                                    <p:set>
                                      <p:cBhvr>
                                        <p:cTn id="164" dur="1" fill="hold">
                                          <p:stCondLst>
                                            <p:cond delay="0"/>
                                          </p:stCondLst>
                                        </p:cTn>
                                        <p:tgtEl>
                                          <p:spTgt spid="31"/>
                                        </p:tgtEl>
                                        <p:attrNameLst>
                                          <p:attrName>style.visibility</p:attrName>
                                        </p:attrNameLst>
                                      </p:cBhvr>
                                      <p:to>
                                        <p:strVal val="visible"/>
                                      </p:to>
                                    </p:set>
                                    <p:animEffect transition="in" filter="barn(inVertical)">
                                      <p:cBhvr>
                                        <p:cTn id="165" dur="500"/>
                                        <p:tgtEl>
                                          <p:spTgt spid="31"/>
                                        </p:tgtEl>
                                      </p:cBhvr>
                                    </p:animEffect>
                                  </p:childTnLst>
                                </p:cTn>
                              </p:par>
                              <p:par>
                                <p:cTn id="166" presetID="16" presetClass="entr" presetSubtype="21" fill="hold" nodeType="withEffect">
                                  <p:stCondLst>
                                    <p:cond delay="0"/>
                                  </p:stCondLst>
                                  <p:childTnLst>
                                    <p:set>
                                      <p:cBhvr>
                                        <p:cTn id="167" dur="1" fill="hold">
                                          <p:stCondLst>
                                            <p:cond delay="0"/>
                                          </p:stCondLst>
                                        </p:cTn>
                                        <p:tgtEl>
                                          <p:spTgt spid="6144"/>
                                        </p:tgtEl>
                                        <p:attrNameLst>
                                          <p:attrName>style.visibility</p:attrName>
                                        </p:attrNameLst>
                                      </p:cBhvr>
                                      <p:to>
                                        <p:strVal val="visible"/>
                                      </p:to>
                                    </p:set>
                                    <p:animEffect transition="in" filter="barn(inVertical)">
                                      <p:cBhvr>
                                        <p:cTn id="168" dur="500"/>
                                        <p:tgtEl>
                                          <p:spTgt spid="6144"/>
                                        </p:tgtEl>
                                      </p:cBhvr>
                                    </p:animEffect>
                                  </p:childTnLst>
                                </p:cTn>
                              </p:par>
                              <p:par>
                                <p:cTn id="169" presetID="16" presetClass="entr" presetSubtype="21" fill="hold" nodeType="withEffect">
                                  <p:stCondLst>
                                    <p:cond delay="0"/>
                                  </p:stCondLst>
                                  <p:childTnLst>
                                    <p:set>
                                      <p:cBhvr>
                                        <p:cTn id="170" dur="1" fill="hold">
                                          <p:stCondLst>
                                            <p:cond delay="0"/>
                                          </p:stCondLst>
                                        </p:cTn>
                                        <p:tgtEl>
                                          <p:spTgt spid="6148"/>
                                        </p:tgtEl>
                                        <p:attrNameLst>
                                          <p:attrName>style.visibility</p:attrName>
                                        </p:attrNameLst>
                                      </p:cBhvr>
                                      <p:to>
                                        <p:strVal val="visible"/>
                                      </p:to>
                                    </p:set>
                                    <p:animEffect transition="in" filter="barn(inVertical)">
                                      <p:cBhvr>
                                        <p:cTn id="171" dur="500"/>
                                        <p:tgtEl>
                                          <p:spTgt spid="6148"/>
                                        </p:tgtEl>
                                      </p:cBhvr>
                                    </p:animEffect>
                                  </p:childTnLst>
                                </p:cTn>
                              </p:par>
                              <p:par>
                                <p:cTn id="172" presetID="16" presetClass="entr" presetSubtype="21" fill="hold" nodeType="withEffect">
                                  <p:stCondLst>
                                    <p:cond delay="0"/>
                                  </p:stCondLst>
                                  <p:childTnLst>
                                    <p:set>
                                      <p:cBhvr>
                                        <p:cTn id="173" dur="1" fill="hold">
                                          <p:stCondLst>
                                            <p:cond delay="0"/>
                                          </p:stCondLst>
                                        </p:cTn>
                                        <p:tgtEl>
                                          <p:spTgt spid="6152"/>
                                        </p:tgtEl>
                                        <p:attrNameLst>
                                          <p:attrName>style.visibility</p:attrName>
                                        </p:attrNameLst>
                                      </p:cBhvr>
                                      <p:to>
                                        <p:strVal val="visible"/>
                                      </p:to>
                                    </p:set>
                                    <p:animEffect transition="in" filter="barn(inVertical)">
                                      <p:cBhvr>
                                        <p:cTn id="174" dur="500"/>
                                        <p:tgtEl>
                                          <p:spTgt spid="6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2" grpId="0" animBg="1"/>
      <p:bldP spid="14" grpId="0" animBg="1"/>
      <p:bldP spid="15" grpId="0" animBg="1"/>
      <p:bldP spid="17" grpId="0" animBg="1"/>
      <p:bldP spid="18" grpId="0" animBg="1"/>
      <p:bldP spid="19" grpId="0" animBg="1"/>
      <p:bldP spid="3" grpId="0" animBg="1"/>
      <p:bldP spid="5" grpId="0" animBg="1"/>
      <p:bldP spid="20" grpId="0" animBg="1"/>
      <p:bldP spid="21" grpId="0" animBg="1"/>
      <p:bldP spid="11" grpId="0" animBg="1"/>
      <p:bldP spid="13" grpId="0" animBg="1"/>
      <p:bldP spid="25" grpId="0" animBg="1"/>
      <p:bldP spid="25" grpId="1" animBg="1"/>
      <p:bldP spid="22" grpId="0" animBg="1"/>
      <p:bldP spid="26" grpId="0" animBg="1"/>
      <p:bldP spid="24" grpId="0" animBg="1"/>
      <p:bldP spid="27" grpId="0" animBg="1"/>
      <p:bldP spid="6151" grpId="0" animBg="1"/>
      <p:bldP spid="6156" grpId="0" animBg="1"/>
      <p:bldP spid="6155" grpId="0" animBg="1"/>
      <p:bldP spid="2" grpId="0" animBg="1"/>
      <p:bldP spid="2" grpId="1" animBg="1"/>
      <p:bldP spid="6" grpId="0" animBg="1"/>
      <p:bldP spid="7" grpId="0" animBg="1"/>
      <p:bldP spid="31" grpId="0" animBg="1"/>
      <p:bldP spid="6144" grpId="0" animBg="1"/>
      <p:bldP spid="6148" grpId="0" animBg="1"/>
      <p:bldP spid="6152" grpId="0" animBg="1"/>
      <p:bldP spid="6158" grpId="0" animBg="1"/>
      <p:bldP spid="6160" grpId="0" animBg="1"/>
      <p:bldP spid="6163" grpId="0" animBg="1"/>
      <p:bldP spid="33" grpId="0" animBg="1"/>
      <p:bldP spid="37" grpId="0" animBg="1"/>
      <p:bldP spid="3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図 6">
            <a:extLst>
              <a:ext uri="{FF2B5EF4-FFF2-40B4-BE49-F238E27FC236}">
                <a16:creationId xmlns:a16="http://schemas.microsoft.com/office/drawing/2014/main" id="{A85DC89F-DC3F-213E-B3E6-AE7E8261E8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05973" y="461698"/>
            <a:ext cx="8641354" cy="6097587"/>
          </a:xfrm>
          <a:prstGeom prst="rect">
            <a:avLst/>
          </a:prstGeom>
          <a:noFill/>
          <a:ln w="9525">
            <a:solidFill>
              <a:srgbClr val="FFFF00"/>
            </a:solidFill>
            <a:miter lim="800000"/>
            <a:headEnd/>
            <a:tailEnd/>
          </a:ln>
          <a:extLst>
            <a:ext uri="{909E8E84-426E-40DD-AFC4-6F175D3DCCD1}">
              <a14:hiddenFill xmlns:a14="http://schemas.microsoft.com/office/drawing/2010/main">
                <a:solidFill>
                  <a:srgbClr val="FFFFFF"/>
                </a:solidFill>
              </a14:hiddenFill>
            </a:ext>
          </a:extLst>
        </p:spPr>
      </p:pic>
      <p:sp>
        <p:nvSpPr>
          <p:cNvPr id="2" name="正方形/長方形 1">
            <a:extLst>
              <a:ext uri="{FF2B5EF4-FFF2-40B4-BE49-F238E27FC236}">
                <a16:creationId xmlns:a16="http://schemas.microsoft.com/office/drawing/2014/main" id="{553539E5-AECC-AF72-25B4-22AD668CF0A7}"/>
              </a:ext>
            </a:extLst>
          </p:cNvPr>
          <p:cNvSpPr/>
          <p:nvPr/>
        </p:nvSpPr>
        <p:spPr>
          <a:xfrm>
            <a:off x="10121367" y="183092"/>
            <a:ext cx="1857375" cy="55721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原図</a:t>
            </a:r>
          </a:p>
        </p:txBody>
      </p:sp>
      <p:sp>
        <p:nvSpPr>
          <p:cNvPr id="3" name="正方形/長方形 2">
            <a:extLst>
              <a:ext uri="{FF2B5EF4-FFF2-40B4-BE49-F238E27FC236}">
                <a16:creationId xmlns:a16="http://schemas.microsoft.com/office/drawing/2014/main" id="{0CAFA6FD-75BB-3F6D-F2B8-5A31B9536C43}"/>
              </a:ext>
            </a:extLst>
          </p:cNvPr>
          <p:cNvSpPr/>
          <p:nvPr/>
        </p:nvSpPr>
        <p:spPr>
          <a:xfrm>
            <a:off x="10118463" y="786611"/>
            <a:ext cx="1857375" cy="55721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出典先不明</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2042</TotalTime>
  <Words>802</Words>
  <Application>Microsoft Office PowerPoint</Application>
  <PresentationFormat>ワイド画面</PresentationFormat>
  <Paragraphs>56</Paragraphs>
  <Slides>3</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HG創英角ﾎﾟｯﾌﾟ体</vt:lpstr>
      <vt:lpstr>ＭＳ Ｐゴシック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hirao@gifuchikusan.jp</dc:creator>
  <cp:lastModifiedBy>平尾 一平</cp:lastModifiedBy>
  <cp:revision>58</cp:revision>
  <cp:lastPrinted>2025-09-11T00:51:44Z</cp:lastPrinted>
  <dcterms:created xsi:type="dcterms:W3CDTF">2025-02-25T08:14:59Z</dcterms:created>
  <dcterms:modified xsi:type="dcterms:W3CDTF">2025-12-23T05:57:12Z</dcterms:modified>
</cp:coreProperties>
</file>